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F429A-2493-4D7A-B571-ABA1FB751E44}" v="116" dt="2021-11-02T17:48:14.198"/>
  </p1510:revLst>
</p1510:revInfo>
</file>

<file path=ppt/tableStyles.xml><?xml version="1.0" encoding="utf-8"?>
<a:tblStyleLst xmlns:a="http://schemas.openxmlformats.org/drawingml/2006/main" def="{8AEA2A0B-CC65-4658-8DE3-ED7493AC440B}">
  <a:tblStyle styleId="{8AEA2A0B-CC65-4658-8DE3-ED7493AC44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04" d="100"/>
          <a:sy n="104" d="100"/>
        </p:scale>
        <p:origin x="756" y="108"/>
      </p:cViewPr>
      <p:guideLst/>
    </p:cSldViewPr>
  </p:slideViewPr>
  <p:outlineViewPr>
    <p:cViewPr>
      <p:scale>
        <a:sx n="33" d="100"/>
        <a:sy n="33" d="100"/>
      </p:scale>
      <p:origin x="0" y="-13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indoerfer" userId="cf4b01b9-9f53-4b23-b9f5-f4a9dbc0b6ca" providerId="ADAL" clId="{E56F429A-2493-4D7A-B571-ABA1FB751E44}"/>
    <pc:docChg chg="undo custSel modSld">
      <pc:chgData name="Jessica Lindoerfer" userId="cf4b01b9-9f53-4b23-b9f5-f4a9dbc0b6ca" providerId="ADAL" clId="{E56F429A-2493-4D7A-B571-ABA1FB751E44}" dt="2021-11-02T17:47:45.829" v="3891" actId="20577"/>
      <pc:docMkLst>
        <pc:docMk/>
      </pc:docMkLst>
      <pc:sldChg chg="delSp mod">
        <pc:chgData name="Jessica Lindoerfer" userId="cf4b01b9-9f53-4b23-b9f5-f4a9dbc0b6ca" providerId="ADAL" clId="{E56F429A-2493-4D7A-B571-ABA1FB751E44}" dt="2021-11-02T17:22:14.411" v="0" actId="478"/>
        <pc:sldMkLst>
          <pc:docMk/>
          <pc:sldMk cId="0" sldId="257"/>
        </pc:sldMkLst>
        <pc:spChg chg="del">
          <ac:chgData name="Jessica Lindoerfer" userId="cf4b01b9-9f53-4b23-b9f5-f4a9dbc0b6ca" providerId="ADAL" clId="{E56F429A-2493-4D7A-B571-ABA1FB751E44}" dt="2021-11-02T17:22:14.411" v="0" actId="478"/>
          <ac:spMkLst>
            <pc:docMk/>
            <pc:sldMk cId="0" sldId="257"/>
            <ac:spMk id="70" creationId="{00000000-0000-0000-0000-000000000000}"/>
          </ac:spMkLst>
        </pc:spChg>
      </pc:sldChg>
      <pc:sldChg chg="delSp mod">
        <pc:chgData name="Jessica Lindoerfer" userId="cf4b01b9-9f53-4b23-b9f5-f4a9dbc0b6ca" providerId="ADAL" clId="{E56F429A-2493-4D7A-B571-ABA1FB751E44}" dt="2021-11-02T17:22:19.111" v="1" actId="478"/>
        <pc:sldMkLst>
          <pc:docMk/>
          <pc:sldMk cId="0" sldId="258"/>
        </pc:sldMkLst>
        <pc:spChg chg="del">
          <ac:chgData name="Jessica Lindoerfer" userId="cf4b01b9-9f53-4b23-b9f5-f4a9dbc0b6ca" providerId="ADAL" clId="{E56F429A-2493-4D7A-B571-ABA1FB751E44}" dt="2021-11-02T17:22:19.111" v="1" actId="478"/>
          <ac:spMkLst>
            <pc:docMk/>
            <pc:sldMk cId="0" sldId="258"/>
            <ac:spMk id="77" creationId="{00000000-0000-0000-0000-000000000000}"/>
          </ac:spMkLst>
        </pc:spChg>
      </pc:sldChg>
      <pc:sldChg chg="delSp mod">
        <pc:chgData name="Jessica Lindoerfer" userId="cf4b01b9-9f53-4b23-b9f5-f4a9dbc0b6ca" providerId="ADAL" clId="{E56F429A-2493-4D7A-B571-ABA1FB751E44}" dt="2021-11-02T17:22:22.374" v="2" actId="478"/>
        <pc:sldMkLst>
          <pc:docMk/>
          <pc:sldMk cId="0" sldId="259"/>
        </pc:sldMkLst>
        <pc:spChg chg="del">
          <ac:chgData name="Jessica Lindoerfer" userId="cf4b01b9-9f53-4b23-b9f5-f4a9dbc0b6ca" providerId="ADAL" clId="{E56F429A-2493-4D7A-B571-ABA1FB751E44}" dt="2021-11-02T17:22:22.374" v="2" actId="478"/>
          <ac:spMkLst>
            <pc:docMk/>
            <pc:sldMk cId="0" sldId="259"/>
            <ac:spMk id="84" creationId="{00000000-0000-0000-0000-000000000000}"/>
          </ac:spMkLst>
        </pc:spChg>
      </pc:sldChg>
      <pc:sldChg chg="delSp modSp mod">
        <pc:chgData name="Jessica Lindoerfer" userId="cf4b01b9-9f53-4b23-b9f5-f4a9dbc0b6ca" providerId="ADAL" clId="{E56F429A-2493-4D7A-B571-ABA1FB751E44}" dt="2021-11-02T17:41:53.620" v="3783" actId="13244"/>
        <pc:sldMkLst>
          <pc:docMk/>
          <pc:sldMk cId="0" sldId="260"/>
        </pc:sldMkLst>
        <pc:spChg chg="del">
          <ac:chgData name="Jessica Lindoerfer" userId="cf4b01b9-9f53-4b23-b9f5-f4a9dbc0b6ca" providerId="ADAL" clId="{E56F429A-2493-4D7A-B571-ABA1FB751E44}" dt="2021-11-02T17:41:45.764" v="3782" actId="478"/>
          <ac:spMkLst>
            <pc:docMk/>
            <pc:sldMk cId="0" sldId="260"/>
            <ac:spMk id="90" creationId="{00000000-0000-0000-0000-000000000000}"/>
          </ac:spMkLst>
        </pc:spChg>
        <pc:picChg chg="mod">
          <ac:chgData name="Jessica Lindoerfer" userId="cf4b01b9-9f53-4b23-b9f5-f4a9dbc0b6ca" providerId="ADAL" clId="{E56F429A-2493-4D7A-B571-ABA1FB751E44}" dt="2021-11-02T17:41:53.620" v="3783" actId="13244"/>
          <ac:picMkLst>
            <pc:docMk/>
            <pc:sldMk cId="0" sldId="260"/>
            <ac:picMk id="92" creationId="{00000000-0000-0000-0000-000000000000}"/>
          </ac:picMkLst>
        </pc:picChg>
      </pc:sldChg>
      <pc:sldChg chg="delSp modSp mod">
        <pc:chgData name="Jessica Lindoerfer" userId="cf4b01b9-9f53-4b23-b9f5-f4a9dbc0b6ca" providerId="ADAL" clId="{E56F429A-2493-4D7A-B571-ABA1FB751E44}" dt="2021-11-02T17:42:35.799" v="3784" actId="13244"/>
        <pc:sldMkLst>
          <pc:docMk/>
          <pc:sldMk cId="0" sldId="261"/>
        </pc:sldMkLst>
        <pc:spChg chg="del">
          <ac:chgData name="Jessica Lindoerfer" userId="cf4b01b9-9f53-4b23-b9f5-f4a9dbc0b6ca" providerId="ADAL" clId="{E56F429A-2493-4D7A-B571-ABA1FB751E44}" dt="2021-11-02T17:22:59.423" v="90" actId="478"/>
          <ac:spMkLst>
            <pc:docMk/>
            <pc:sldMk cId="0" sldId="261"/>
            <ac:spMk id="98" creationId="{00000000-0000-0000-0000-000000000000}"/>
          </ac:spMkLst>
        </pc:spChg>
        <pc:picChg chg="mod">
          <ac:chgData name="Jessica Lindoerfer" userId="cf4b01b9-9f53-4b23-b9f5-f4a9dbc0b6ca" providerId="ADAL" clId="{E56F429A-2493-4D7A-B571-ABA1FB751E44}" dt="2021-11-02T17:42:35.799" v="3784" actId="13244"/>
          <ac:picMkLst>
            <pc:docMk/>
            <pc:sldMk cId="0" sldId="261"/>
            <ac:picMk id="100" creationId="{00000000-0000-0000-0000-000000000000}"/>
          </ac:picMkLst>
        </pc:picChg>
      </pc:sldChg>
      <pc:sldChg chg="modSp mod">
        <pc:chgData name="Jessica Lindoerfer" userId="cf4b01b9-9f53-4b23-b9f5-f4a9dbc0b6ca" providerId="ADAL" clId="{E56F429A-2493-4D7A-B571-ABA1FB751E44}" dt="2021-11-02T17:24:53.644" v="572" actId="27636"/>
        <pc:sldMkLst>
          <pc:docMk/>
          <pc:sldMk cId="0" sldId="263"/>
        </pc:sldMkLst>
        <pc:spChg chg="mod">
          <ac:chgData name="Jessica Lindoerfer" userId="cf4b01b9-9f53-4b23-b9f5-f4a9dbc0b6ca" providerId="ADAL" clId="{E56F429A-2493-4D7A-B571-ABA1FB751E44}" dt="2021-11-02T17:24:53.644" v="572" actId="27636"/>
          <ac:spMkLst>
            <pc:docMk/>
            <pc:sldMk cId="0" sldId="263"/>
            <ac:spMk id="112" creationId="{00000000-0000-0000-0000-000000000000}"/>
          </ac:spMkLst>
        </pc:spChg>
      </pc:sldChg>
      <pc:sldChg chg="delSp modSp mod">
        <pc:chgData name="Jessica Lindoerfer" userId="cf4b01b9-9f53-4b23-b9f5-f4a9dbc0b6ca" providerId="ADAL" clId="{E56F429A-2493-4D7A-B571-ABA1FB751E44}" dt="2021-11-02T17:43:24.134" v="3790" actId="13244"/>
        <pc:sldMkLst>
          <pc:docMk/>
          <pc:sldMk cId="0" sldId="265"/>
        </pc:sldMkLst>
        <pc:spChg chg="mod">
          <ac:chgData name="Jessica Lindoerfer" userId="cf4b01b9-9f53-4b23-b9f5-f4a9dbc0b6ca" providerId="ADAL" clId="{E56F429A-2493-4D7A-B571-ABA1FB751E44}" dt="2021-11-02T17:43:24.134" v="3790" actId="13244"/>
          <ac:spMkLst>
            <pc:docMk/>
            <pc:sldMk cId="0" sldId="265"/>
            <ac:spMk id="127" creationId="{00000000-0000-0000-0000-000000000000}"/>
          </ac:spMkLst>
        </pc:spChg>
        <pc:spChg chg="mod">
          <ac:chgData name="Jessica Lindoerfer" userId="cf4b01b9-9f53-4b23-b9f5-f4a9dbc0b6ca" providerId="ADAL" clId="{E56F429A-2493-4D7A-B571-ABA1FB751E44}" dt="2021-11-02T17:43:17.044" v="3789" actId="13244"/>
          <ac:spMkLst>
            <pc:docMk/>
            <pc:sldMk cId="0" sldId="265"/>
            <ac:spMk id="128" creationId="{00000000-0000-0000-0000-000000000000}"/>
          </ac:spMkLst>
        </pc:spChg>
        <pc:spChg chg="mod">
          <ac:chgData name="Jessica Lindoerfer" userId="cf4b01b9-9f53-4b23-b9f5-f4a9dbc0b6ca" providerId="ADAL" clId="{E56F429A-2493-4D7A-B571-ABA1FB751E44}" dt="2021-11-02T17:43:00.461" v="3787" actId="13244"/>
          <ac:spMkLst>
            <pc:docMk/>
            <pc:sldMk cId="0" sldId="265"/>
            <ac:spMk id="130" creationId="{00000000-0000-0000-0000-000000000000}"/>
          </ac:spMkLst>
        </pc:spChg>
        <pc:spChg chg="mod">
          <ac:chgData name="Jessica Lindoerfer" userId="cf4b01b9-9f53-4b23-b9f5-f4a9dbc0b6ca" providerId="ADAL" clId="{E56F429A-2493-4D7A-B571-ABA1FB751E44}" dt="2021-11-02T17:43:07.332" v="3788" actId="13244"/>
          <ac:spMkLst>
            <pc:docMk/>
            <pc:sldMk cId="0" sldId="265"/>
            <ac:spMk id="131" creationId="{00000000-0000-0000-0000-000000000000}"/>
          </ac:spMkLst>
        </pc:spChg>
        <pc:spChg chg="mod">
          <ac:chgData name="Jessica Lindoerfer" userId="cf4b01b9-9f53-4b23-b9f5-f4a9dbc0b6ca" providerId="ADAL" clId="{E56F429A-2493-4D7A-B571-ABA1FB751E44}" dt="2021-11-02T17:24:31.279" v="566" actId="962"/>
          <ac:spMkLst>
            <pc:docMk/>
            <pc:sldMk cId="0" sldId="265"/>
            <ac:spMk id="132" creationId="{00000000-0000-0000-0000-000000000000}"/>
          </ac:spMkLst>
        </pc:spChg>
        <pc:spChg chg="del mod">
          <ac:chgData name="Jessica Lindoerfer" userId="cf4b01b9-9f53-4b23-b9f5-f4a9dbc0b6ca" providerId="ADAL" clId="{E56F429A-2493-4D7A-B571-ABA1FB751E44}" dt="2021-11-02T17:26:45.255" v="1224" actId="478"/>
          <ac:spMkLst>
            <pc:docMk/>
            <pc:sldMk cId="0" sldId="265"/>
            <ac:spMk id="133" creationId="{00000000-0000-0000-0000-000000000000}"/>
          </ac:spMkLst>
        </pc:spChg>
        <pc:spChg chg="mod">
          <ac:chgData name="Jessica Lindoerfer" userId="cf4b01b9-9f53-4b23-b9f5-f4a9dbc0b6ca" providerId="ADAL" clId="{E56F429A-2493-4D7A-B571-ABA1FB751E44}" dt="2021-11-02T17:26:38.783" v="1223" actId="962"/>
          <ac:spMkLst>
            <pc:docMk/>
            <pc:sldMk cId="0" sldId="265"/>
            <ac:spMk id="134" creationId="{00000000-0000-0000-0000-000000000000}"/>
          </ac:spMkLst>
        </pc:spChg>
      </pc:sldChg>
      <pc:sldChg chg="addSp delSp modSp mod">
        <pc:chgData name="Jessica Lindoerfer" userId="cf4b01b9-9f53-4b23-b9f5-f4a9dbc0b6ca" providerId="ADAL" clId="{E56F429A-2493-4D7A-B571-ABA1FB751E44}" dt="2021-11-02T17:46:54.967" v="3840" actId="122"/>
        <pc:sldMkLst>
          <pc:docMk/>
          <pc:sldMk cId="0" sldId="266"/>
        </pc:sldMkLst>
        <pc:spChg chg="mod">
          <ac:chgData name="Jessica Lindoerfer" userId="cf4b01b9-9f53-4b23-b9f5-f4a9dbc0b6ca" providerId="ADAL" clId="{E56F429A-2493-4D7A-B571-ABA1FB751E44}" dt="2021-11-02T17:46:54.967" v="3840" actId="122"/>
          <ac:spMkLst>
            <pc:docMk/>
            <pc:sldMk cId="0" sldId="266"/>
            <ac:spMk id="140" creationId="{00000000-0000-0000-0000-000000000000}"/>
          </ac:spMkLst>
        </pc:spChg>
        <pc:spChg chg="del">
          <ac:chgData name="Jessica Lindoerfer" userId="cf4b01b9-9f53-4b23-b9f5-f4a9dbc0b6ca" providerId="ADAL" clId="{E56F429A-2493-4D7A-B571-ABA1FB751E44}" dt="2021-11-02T17:26:50.694" v="1225" actId="478"/>
          <ac:spMkLst>
            <pc:docMk/>
            <pc:sldMk cId="0" sldId="266"/>
            <ac:spMk id="141" creationId="{00000000-0000-0000-0000-000000000000}"/>
          </ac:spMkLst>
        </pc:spChg>
        <pc:picChg chg="add del mod">
          <ac:chgData name="Jessica Lindoerfer" userId="cf4b01b9-9f53-4b23-b9f5-f4a9dbc0b6ca" providerId="ADAL" clId="{E56F429A-2493-4D7A-B571-ABA1FB751E44}" dt="2021-11-02T17:43:43.581" v="3791" actId="13244"/>
          <ac:picMkLst>
            <pc:docMk/>
            <pc:sldMk cId="0" sldId="266"/>
            <ac:picMk id="142" creationId="{00000000-0000-0000-0000-000000000000}"/>
          </ac:picMkLst>
        </pc:picChg>
      </pc:sldChg>
      <pc:sldChg chg="delSp modSp mod">
        <pc:chgData name="Jessica Lindoerfer" userId="cf4b01b9-9f53-4b23-b9f5-f4a9dbc0b6ca" providerId="ADAL" clId="{E56F429A-2493-4D7A-B571-ABA1FB751E44}" dt="2021-11-02T17:47:09.430" v="3849" actId="122"/>
        <pc:sldMkLst>
          <pc:docMk/>
          <pc:sldMk cId="0" sldId="267"/>
        </pc:sldMkLst>
        <pc:spChg chg="mod">
          <ac:chgData name="Jessica Lindoerfer" userId="cf4b01b9-9f53-4b23-b9f5-f4a9dbc0b6ca" providerId="ADAL" clId="{E56F429A-2493-4D7A-B571-ABA1FB751E44}" dt="2021-11-02T17:47:09.430" v="3849" actId="122"/>
          <ac:spMkLst>
            <pc:docMk/>
            <pc:sldMk cId="0" sldId="267"/>
            <ac:spMk id="149" creationId="{00000000-0000-0000-0000-000000000000}"/>
          </ac:spMkLst>
        </pc:spChg>
        <pc:spChg chg="del">
          <ac:chgData name="Jessica Lindoerfer" userId="cf4b01b9-9f53-4b23-b9f5-f4a9dbc0b6ca" providerId="ADAL" clId="{E56F429A-2493-4D7A-B571-ABA1FB751E44}" dt="2021-11-02T17:27:51.943" v="1408" actId="478"/>
          <ac:spMkLst>
            <pc:docMk/>
            <pc:sldMk cId="0" sldId="267"/>
            <ac:spMk id="150" creationId="{00000000-0000-0000-0000-000000000000}"/>
          </ac:spMkLst>
        </pc:spChg>
        <pc:picChg chg="mod">
          <ac:chgData name="Jessica Lindoerfer" userId="cf4b01b9-9f53-4b23-b9f5-f4a9dbc0b6ca" providerId="ADAL" clId="{E56F429A-2493-4D7A-B571-ABA1FB751E44}" dt="2021-11-02T17:43:56.845" v="3792" actId="13244"/>
          <ac:picMkLst>
            <pc:docMk/>
            <pc:sldMk cId="0" sldId="267"/>
            <ac:picMk id="151" creationId="{00000000-0000-0000-0000-000000000000}"/>
          </ac:picMkLst>
        </pc:picChg>
      </pc:sldChg>
      <pc:sldChg chg="delSp mod">
        <pc:chgData name="Jessica Lindoerfer" userId="cf4b01b9-9f53-4b23-b9f5-f4a9dbc0b6ca" providerId="ADAL" clId="{E56F429A-2493-4D7A-B571-ABA1FB751E44}" dt="2021-11-02T17:28:20.550" v="1411" actId="478"/>
        <pc:sldMkLst>
          <pc:docMk/>
          <pc:sldMk cId="0" sldId="268"/>
        </pc:sldMkLst>
        <pc:spChg chg="del">
          <ac:chgData name="Jessica Lindoerfer" userId="cf4b01b9-9f53-4b23-b9f5-f4a9dbc0b6ca" providerId="ADAL" clId="{E56F429A-2493-4D7A-B571-ABA1FB751E44}" dt="2021-11-02T17:28:20.550" v="1411" actId="478"/>
          <ac:spMkLst>
            <pc:docMk/>
            <pc:sldMk cId="0" sldId="268"/>
            <ac:spMk id="159" creationId="{00000000-0000-0000-0000-000000000000}"/>
          </ac:spMkLst>
        </pc:spChg>
      </pc:sldChg>
      <pc:sldChg chg="delSp mod">
        <pc:chgData name="Jessica Lindoerfer" userId="cf4b01b9-9f53-4b23-b9f5-f4a9dbc0b6ca" providerId="ADAL" clId="{E56F429A-2493-4D7A-B571-ABA1FB751E44}" dt="2021-11-02T17:28:22.214" v="1412" actId="478"/>
        <pc:sldMkLst>
          <pc:docMk/>
          <pc:sldMk cId="0" sldId="269"/>
        </pc:sldMkLst>
        <pc:spChg chg="del">
          <ac:chgData name="Jessica Lindoerfer" userId="cf4b01b9-9f53-4b23-b9f5-f4a9dbc0b6ca" providerId="ADAL" clId="{E56F429A-2493-4D7A-B571-ABA1FB751E44}" dt="2021-11-02T17:28:22.214" v="1412" actId="478"/>
          <ac:spMkLst>
            <pc:docMk/>
            <pc:sldMk cId="0" sldId="269"/>
            <ac:spMk id="167" creationId="{00000000-0000-0000-0000-000000000000}"/>
          </ac:spMkLst>
        </pc:spChg>
      </pc:sldChg>
      <pc:sldChg chg="modSp mod">
        <pc:chgData name="Jessica Lindoerfer" userId="cf4b01b9-9f53-4b23-b9f5-f4a9dbc0b6ca" providerId="ADAL" clId="{E56F429A-2493-4D7A-B571-ABA1FB751E44}" dt="2021-11-02T17:28:28.901" v="1413" actId="962"/>
        <pc:sldMkLst>
          <pc:docMk/>
          <pc:sldMk cId="0" sldId="270"/>
        </pc:sldMkLst>
        <pc:picChg chg="mod">
          <ac:chgData name="Jessica Lindoerfer" userId="cf4b01b9-9f53-4b23-b9f5-f4a9dbc0b6ca" providerId="ADAL" clId="{E56F429A-2493-4D7A-B571-ABA1FB751E44}" dt="2021-11-02T17:28:28.901" v="1413" actId="962"/>
          <ac:picMkLst>
            <pc:docMk/>
            <pc:sldMk cId="0" sldId="270"/>
            <ac:picMk id="176" creationId="{00000000-0000-0000-0000-000000000000}"/>
          </ac:picMkLst>
        </pc:picChg>
      </pc:sldChg>
      <pc:sldChg chg="modSp mod">
        <pc:chgData name="Jessica Lindoerfer" userId="cf4b01b9-9f53-4b23-b9f5-f4a9dbc0b6ca" providerId="ADAL" clId="{E56F429A-2493-4D7A-B571-ABA1FB751E44}" dt="2021-11-02T17:30:04.849" v="1653" actId="962"/>
        <pc:sldMkLst>
          <pc:docMk/>
          <pc:sldMk cId="0" sldId="271"/>
        </pc:sldMkLst>
        <pc:spChg chg="mod">
          <ac:chgData name="Jessica Lindoerfer" userId="cf4b01b9-9f53-4b23-b9f5-f4a9dbc0b6ca" providerId="ADAL" clId="{E56F429A-2493-4D7A-B571-ABA1FB751E44}" dt="2021-11-02T17:24:53.482" v="569" actId="27636"/>
          <ac:spMkLst>
            <pc:docMk/>
            <pc:sldMk cId="0" sldId="271"/>
            <ac:spMk id="182" creationId="{00000000-0000-0000-0000-000000000000}"/>
          </ac:spMkLst>
        </pc:spChg>
        <pc:picChg chg="mod">
          <ac:chgData name="Jessica Lindoerfer" userId="cf4b01b9-9f53-4b23-b9f5-f4a9dbc0b6ca" providerId="ADAL" clId="{E56F429A-2493-4D7A-B571-ABA1FB751E44}" dt="2021-11-02T17:30:04.849" v="1653" actId="962"/>
          <ac:picMkLst>
            <pc:docMk/>
            <pc:sldMk cId="0" sldId="271"/>
            <ac:picMk id="183" creationId="{00000000-0000-0000-0000-000000000000}"/>
          </ac:picMkLst>
        </pc:picChg>
      </pc:sldChg>
      <pc:sldChg chg="modSp mod">
        <pc:chgData name="Jessica Lindoerfer" userId="cf4b01b9-9f53-4b23-b9f5-f4a9dbc0b6ca" providerId="ADAL" clId="{E56F429A-2493-4D7A-B571-ABA1FB751E44}" dt="2021-11-02T17:39:51.093" v="3779" actId="13238"/>
        <pc:sldMkLst>
          <pc:docMk/>
          <pc:sldMk cId="0" sldId="272"/>
        </pc:sldMkLst>
        <pc:graphicFrameChg chg="modGraphic">
          <ac:chgData name="Jessica Lindoerfer" userId="cf4b01b9-9f53-4b23-b9f5-f4a9dbc0b6ca" providerId="ADAL" clId="{E56F429A-2493-4D7A-B571-ABA1FB751E44}" dt="2021-11-02T17:39:51.093" v="3779" actId="13238"/>
          <ac:graphicFrameMkLst>
            <pc:docMk/>
            <pc:sldMk cId="0" sldId="272"/>
            <ac:graphicFrameMk id="190" creationId="{00000000-0000-0000-0000-000000000000}"/>
          </ac:graphicFrameMkLst>
        </pc:graphicFrameChg>
      </pc:sldChg>
      <pc:sldChg chg="modSp mod">
        <pc:chgData name="Jessica Lindoerfer" userId="cf4b01b9-9f53-4b23-b9f5-f4a9dbc0b6ca" providerId="ADAL" clId="{E56F429A-2493-4D7A-B571-ABA1FB751E44}" dt="2021-11-02T17:31:56.211" v="2173" actId="962"/>
        <pc:sldMkLst>
          <pc:docMk/>
          <pc:sldMk cId="0" sldId="273"/>
        </pc:sldMkLst>
        <pc:picChg chg="mod">
          <ac:chgData name="Jessica Lindoerfer" userId="cf4b01b9-9f53-4b23-b9f5-f4a9dbc0b6ca" providerId="ADAL" clId="{E56F429A-2493-4D7A-B571-ABA1FB751E44}" dt="2021-11-02T17:31:43.991" v="2171" actId="962"/>
          <ac:picMkLst>
            <pc:docMk/>
            <pc:sldMk cId="0" sldId="273"/>
            <ac:picMk id="196" creationId="{00000000-0000-0000-0000-000000000000}"/>
          </ac:picMkLst>
        </pc:picChg>
        <pc:picChg chg="mod">
          <ac:chgData name="Jessica Lindoerfer" userId="cf4b01b9-9f53-4b23-b9f5-f4a9dbc0b6ca" providerId="ADAL" clId="{E56F429A-2493-4D7A-B571-ABA1FB751E44}" dt="2021-11-02T17:31:56.211" v="2173" actId="962"/>
          <ac:picMkLst>
            <pc:docMk/>
            <pc:sldMk cId="0" sldId="273"/>
            <ac:picMk id="198" creationId="{00000000-0000-0000-0000-000000000000}"/>
          </ac:picMkLst>
        </pc:picChg>
      </pc:sldChg>
      <pc:sldChg chg="modSp mod">
        <pc:chgData name="Jessica Lindoerfer" userId="cf4b01b9-9f53-4b23-b9f5-f4a9dbc0b6ca" providerId="ADAL" clId="{E56F429A-2493-4D7A-B571-ABA1FB751E44}" dt="2021-11-02T17:32:17.404" v="2176" actId="962"/>
        <pc:sldMkLst>
          <pc:docMk/>
          <pc:sldMk cId="0" sldId="274"/>
        </pc:sldMkLst>
        <pc:spChg chg="mod">
          <ac:chgData name="Jessica Lindoerfer" userId="cf4b01b9-9f53-4b23-b9f5-f4a9dbc0b6ca" providerId="ADAL" clId="{E56F429A-2493-4D7A-B571-ABA1FB751E44}" dt="2021-11-02T17:32:09.591" v="2174" actId="962"/>
          <ac:spMkLst>
            <pc:docMk/>
            <pc:sldMk cId="0" sldId="274"/>
            <ac:spMk id="207" creationId="{00000000-0000-0000-0000-000000000000}"/>
          </ac:spMkLst>
        </pc:spChg>
        <pc:spChg chg="mod">
          <ac:chgData name="Jessica Lindoerfer" userId="cf4b01b9-9f53-4b23-b9f5-f4a9dbc0b6ca" providerId="ADAL" clId="{E56F429A-2493-4D7A-B571-ABA1FB751E44}" dt="2021-11-02T17:32:12.837" v="2175" actId="962"/>
          <ac:spMkLst>
            <pc:docMk/>
            <pc:sldMk cId="0" sldId="274"/>
            <ac:spMk id="208" creationId="{00000000-0000-0000-0000-000000000000}"/>
          </ac:spMkLst>
        </pc:spChg>
        <pc:spChg chg="mod">
          <ac:chgData name="Jessica Lindoerfer" userId="cf4b01b9-9f53-4b23-b9f5-f4a9dbc0b6ca" providerId="ADAL" clId="{E56F429A-2493-4D7A-B571-ABA1FB751E44}" dt="2021-11-02T17:32:17.404" v="2176" actId="962"/>
          <ac:spMkLst>
            <pc:docMk/>
            <pc:sldMk cId="0" sldId="274"/>
            <ac:spMk id="209" creationId="{00000000-0000-0000-0000-000000000000}"/>
          </ac:spMkLst>
        </pc:spChg>
      </pc:sldChg>
      <pc:sldChg chg="modSp mod">
        <pc:chgData name="Jessica Lindoerfer" userId="cf4b01b9-9f53-4b23-b9f5-f4a9dbc0b6ca" providerId="ADAL" clId="{E56F429A-2493-4D7A-B571-ABA1FB751E44}" dt="2021-11-02T17:47:22.534" v="3860" actId="20577"/>
        <pc:sldMkLst>
          <pc:docMk/>
          <pc:sldMk cId="0" sldId="275"/>
        </pc:sldMkLst>
        <pc:spChg chg="mod">
          <ac:chgData name="Jessica Lindoerfer" userId="cf4b01b9-9f53-4b23-b9f5-f4a9dbc0b6ca" providerId="ADAL" clId="{E56F429A-2493-4D7A-B571-ABA1FB751E44}" dt="2021-11-02T17:47:22.534" v="3860" actId="20577"/>
          <ac:spMkLst>
            <pc:docMk/>
            <pc:sldMk cId="0" sldId="275"/>
            <ac:spMk id="215" creationId="{00000000-0000-0000-0000-000000000000}"/>
          </ac:spMkLst>
        </pc:spChg>
        <pc:spChg chg="mod">
          <ac:chgData name="Jessica Lindoerfer" userId="cf4b01b9-9f53-4b23-b9f5-f4a9dbc0b6ca" providerId="ADAL" clId="{E56F429A-2493-4D7A-B571-ABA1FB751E44}" dt="2021-11-02T17:32:29.277" v="2177" actId="962"/>
          <ac:spMkLst>
            <pc:docMk/>
            <pc:sldMk cId="0" sldId="275"/>
            <ac:spMk id="217" creationId="{00000000-0000-0000-0000-000000000000}"/>
          </ac:spMkLst>
        </pc:spChg>
        <pc:spChg chg="mod">
          <ac:chgData name="Jessica Lindoerfer" userId="cf4b01b9-9f53-4b23-b9f5-f4a9dbc0b6ca" providerId="ADAL" clId="{E56F429A-2493-4D7A-B571-ABA1FB751E44}" dt="2021-11-02T17:32:33.004" v="2178" actId="962"/>
          <ac:spMkLst>
            <pc:docMk/>
            <pc:sldMk cId="0" sldId="275"/>
            <ac:spMk id="218" creationId="{00000000-0000-0000-0000-000000000000}"/>
          </ac:spMkLst>
        </pc:spChg>
        <pc:spChg chg="mod">
          <ac:chgData name="Jessica Lindoerfer" userId="cf4b01b9-9f53-4b23-b9f5-f4a9dbc0b6ca" providerId="ADAL" clId="{E56F429A-2493-4D7A-B571-ABA1FB751E44}" dt="2021-11-02T17:32:36.822" v="2179" actId="962"/>
          <ac:spMkLst>
            <pc:docMk/>
            <pc:sldMk cId="0" sldId="275"/>
            <ac:spMk id="219" creationId="{00000000-0000-0000-0000-000000000000}"/>
          </ac:spMkLst>
        </pc:spChg>
      </pc:sldChg>
      <pc:sldChg chg="modSp mod">
        <pc:chgData name="Jessica Lindoerfer" userId="cf4b01b9-9f53-4b23-b9f5-f4a9dbc0b6ca" providerId="ADAL" clId="{E56F429A-2493-4D7A-B571-ABA1FB751E44}" dt="2021-11-02T17:47:27.693" v="3871" actId="20577"/>
        <pc:sldMkLst>
          <pc:docMk/>
          <pc:sldMk cId="0" sldId="276"/>
        </pc:sldMkLst>
        <pc:spChg chg="mod">
          <ac:chgData name="Jessica Lindoerfer" userId="cf4b01b9-9f53-4b23-b9f5-f4a9dbc0b6ca" providerId="ADAL" clId="{E56F429A-2493-4D7A-B571-ABA1FB751E44}" dt="2021-11-02T17:47:27.693" v="3871" actId="20577"/>
          <ac:spMkLst>
            <pc:docMk/>
            <pc:sldMk cId="0" sldId="276"/>
            <ac:spMk id="225" creationId="{00000000-0000-0000-0000-000000000000}"/>
          </ac:spMkLst>
        </pc:spChg>
        <pc:spChg chg="mod">
          <ac:chgData name="Jessica Lindoerfer" userId="cf4b01b9-9f53-4b23-b9f5-f4a9dbc0b6ca" providerId="ADAL" clId="{E56F429A-2493-4D7A-B571-ABA1FB751E44}" dt="2021-11-02T17:32:45.190" v="2180" actId="962"/>
          <ac:spMkLst>
            <pc:docMk/>
            <pc:sldMk cId="0" sldId="276"/>
            <ac:spMk id="227" creationId="{00000000-0000-0000-0000-000000000000}"/>
          </ac:spMkLst>
        </pc:spChg>
        <pc:spChg chg="mod">
          <ac:chgData name="Jessica Lindoerfer" userId="cf4b01b9-9f53-4b23-b9f5-f4a9dbc0b6ca" providerId="ADAL" clId="{E56F429A-2493-4D7A-B571-ABA1FB751E44}" dt="2021-11-02T17:32:48.188" v="2181" actId="962"/>
          <ac:spMkLst>
            <pc:docMk/>
            <pc:sldMk cId="0" sldId="276"/>
            <ac:spMk id="228" creationId="{00000000-0000-0000-0000-000000000000}"/>
          </ac:spMkLst>
        </pc:spChg>
        <pc:spChg chg="mod">
          <ac:chgData name="Jessica Lindoerfer" userId="cf4b01b9-9f53-4b23-b9f5-f4a9dbc0b6ca" providerId="ADAL" clId="{E56F429A-2493-4D7A-B571-ABA1FB751E44}" dt="2021-11-02T17:32:51.597" v="2182" actId="962"/>
          <ac:spMkLst>
            <pc:docMk/>
            <pc:sldMk cId="0" sldId="276"/>
            <ac:spMk id="229" creationId="{00000000-0000-0000-0000-000000000000}"/>
          </ac:spMkLst>
        </pc:spChg>
      </pc:sldChg>
      <pc:sldChg chg="modSp mod">
        <pc:chgData name="Jessica Lindoerfer" userId="cf4b01b9-9f53-4b23-b9f5-f4a9dbc0b6ca" providerId="ADAL" clId="{E56F429A-2493-4D7A-B571-ABA1FB751E44}" dt="2021-11-02T17:47:33.372" v="3884" actId="20577"/>
        <pc:sldMkLst>
          <pc:docMk/>
          <pc:sldMk cId="0" sldId="277"/>
        </pc:sldMkLst>
        <pc:spChg chg="mod">
          <ac:chgData name="Jessica Lindoerfer" userId="cf4b01b9-9f53-4b23-b9f5-f4a9dbc0b6ca" providerId="ADAL" clId="{E56F429A-2493-4D7A-B571-ABA1FB751E44}" dt="2021-11-02T17:47:33.372" v="3884" actId="20577"/>
          <ac:spMkLst>
            <pc:docMk/>
            <pc:sldMk cId="0" sldId="277"/>
            <ac:spMk id="235" creationId="{00000000-0000-0000-0000-000000000000}"/>
          </ac:spMkLst>
        </pc:spChg>
        <pc:spChg chg="mod">
          <ac:chgData name="Jessica Lindoerfer" userId="cf4b01b9-9f53-4b23-b9f5-f4a9dbc0b6ca" providerId="ADAL" clId="{E56F429A-2493-4D7A-B571-ABA1FB751E44}" dt="2021-11-02T17:32:59.772" v="2183" actId="962"/>
          <ac:spMkLst>
            <pc:docMk/>
            <pc:sldMk cId="0" sldId="277"/>
            <ac:spMk id="237" creationId="{00000000-0000-0000-0000-000000000000}"/>
          </ac:spMkLst>
        </pc:spChg>
        <pc:spChg chg="mod">
          <ac:chgData name="Jessica Lindoerfer" userId="cf4b01b9-9f53-4b23-b9f5-f4a9dbc0b6ca" providerId="ADAL" clId="{E56F429A-2493-4D7A-B571-ABA1FB751E44}" dt="2021-11-02T17:33:03.277" v="2184" actId="962"/>
          <ac:spMkLst>
            <pc:docMk/>
            <pc:sldMk cId="0" sldId="277"/>
            <ac:spMk id="238" creationId="{00000000-0000-0000-0000-000000000000}"/>
          </ac:spMkLst>
        </pc:spChg>
        <pc:spChg chg="mod">
          <ac:chgData name="Jessica Lindoerfer" userId="cf4b01b9-9f53-4b23-b9f5-f4a9dbc0b6ca" providerId="ADAL" clId="{E56F429A-2493-4D7A-B571-ABA1FB751E44}" dt="2021-11-02T17:33:06.740" v="2185" actId="962"/>
          <ac:spMkLst>
            <pc:docMk/>
            <pc:sldMk cId="0" sldId="277"/>
            <ac:spMk id="239" creationId="{00000000-0000-0000-0000-000000000000}"/>
          </ac:spMkLst>
        </pc:spChg>
      </pc:sldChg>
      <pc:sldChg chg="addSp delSp modSp mod">
        <pc:chgData name="Jessica Lindoerfer" userId="cf4b01b9-9f53-4b23-b9f5-f4a9dbc0b6ca" providerId="ADAL" clId="{E56F429A-2493-4D7A-B571-ABA1FB751E44}" dt="2021-11-02T17:45:15.085" v="3834" actId="13244"/>
        <pc:sldMkLst>
          <pc:docMk/>
          <pc:sldMk cId="0" sldId="278"/>
        </pc:sldMkLst>
        <pc:spChg chg="add del mod">
          <ac:chgData name="Jessica Lindoerfer" userId="cf4b01b9-9f53-4b23-b9f5-f4a9dbc0b6ca" providerId="ADAL" clId="{E56F429A-2493-4D7A-B571-ABA1FB751E44}" dt="2021-11-02T17:40:48.786" v="3781" actId="478"/>
          <ac:spMkLst>
            <pc:docMk/>
            <pc:sldMk cId="0" sldId="278"/>
            <ac:spMk id="2" creationId="{A137ECBA-974D-49C1-9556-463C7B9C5D3D}"/>
          </ac:spMkLst>
        </pc:spChg>
        <pc:spChg chg="add mod">
          <ac:chgData name="Jessica Lindoerfer" userId="cf4b01b9-9f53-4b23-b9f5-f4a9dbc0b6ca" providerId="ADAL" clId="{E56F429A-2493-4D7A-B571-ABA1FB751E44}" dt="2021-11-02T17:45:04.768" v="3831" actId="122"/>
          <ac:spMkLst>
            <pc:docMk/>
            <pc:sldMk cId="0" sldId="278"/>
            <ac:spMk id="3" creationId="{7321B1D4-9C94-4CCF-8CB9-82490645D742}"/>
          </ac:spMkLst>
        </pc:spChg>
        <pc:spChg chg="del">
          <ac:chgData name="Jessica Lindoerfer" userId="cf4b01b9-9f53-4b23-b9f5-f4a9dbc0b6ca" providerId="ADAL" clId="{E56F429A-2493-4D7A-B571-ABA1FB751E44}" dt="2021-11-02T17:45:07.123" v="3832" actId="478"/>
          <ac:spMkLst>
            <pc:docMk/>
            <pc:sldMk cId="0" sldId="278"/>
            <ac:spMk id="246" creationId="{00000000-0000-0000-0000-000000000000}"/>
          </ac:spMkLst>
        </pc:spChg>
        <pc:picChg chg="mod">
          <ac:chgData name="Jessica Lindoerfer" userId="cf4b01b9-9f53-4b23-b9f5-f4a9dbc0b6ca" providerId="ADAL" clId="{E56F429A-2493-4D7A-B571-ABA1FB751E44}" dt="2021-11-02T17:45:15.085" v="3834" actId="13244"/>
          <ac:picMkLst>
            <pc:docMk/>
            <pc:sldMk cId="0" sldId="278"/>
            <ac:picMk id="247" creationId="{00000000-0000-0000-0000-000000000000}"/>
          </ac:picMkLst>
        </pc:picChg>
      </pc:sldChg>
      <pc:sldChg chg="modSp mod">
        <pc:chgData name="Jessica Lindoerfer" userId="cf4b01b9-9f53-4b23-b9f5-f4a9dbc0b6ca" providerId="ADAL" clId="{E56F429A-2493-4D7A-B571-ABA1FB751E44}" dt="2021-11-02T17:33:47.389" v="2346" actId="962"/>
        <pc:sldMkLst>
          <pc:docMk/>
          <pc:sldMk cId="0" sldId="279"/>
        </pc:sldMkLst>
        <pc:picChg chg="mod">
          <ac:chgData name="Jessica Lindoerfer" userId="cf4b01b9-9f53-4b23-b9f5-f4a9dbc0b6ca" providerId="ADAL" clId="{E56F429A-2493-4D7A-B571-ABA1FB751E44}" dt="2021-11-02T17:33:47.389" v="2346" actId="962"/>
          <ac:picMkLst>
            <pc:docMk/>
            <pc:sldMk cId="0" sldId="279"/>
            <ac:picMk id="254" creationId="{00000000-0000-0000-0000-000000000000}"/>
          </ac:picMkLst>
        </pc:picChg>
      </pc:sldChg>
      <pc:sldChg chg="modSp mod">
        <pc:chgData name="Jessica Lindoerfer" userId="cf4b01b9-9f53-4b23-b9f5-f4a9dbc0b6ca" providerId="ADAL" clId="{E56F429A-2493-4D7A-B571-ABA1FB751E44}" dt="2021-11-02T17:34:23.304" v="2636" actId="962"/>
        <pc:sldMkLst>
          <pc:docMk/>
          <pc:sldMk cId="0" sldId="280"/>
        </pc:sldMkLst>
        <pc:picChg chg="mod">
          <ac:chgData name="Jessica Lindoerfer" userId="cf4b01b9-9f53-4b23-b9f5-f4a9dbc0b6ca" providerId="ADAL" clId="{E56F429A-2493-4D7A-B571-ABA1FB751E44}" dt="2021-11-02T17:34:23.304" v="2636" actId="962"/>
          <ac:picMkLst>
            <pc:docMk/>
            <pc:sldMk cId="0" sldId="280"/>
            <ac:picMk id="261" creationId="{00000000-0000-0000-0000-000000000000}"/>
          </ac:picMkLst>
        </pc:picChg>
      </pc:sldChg>
      <pc:sldChg chg="modSp mod">
        <pc:chgData name="Jessica Lindoerfer" userId="cf4b01b9-9f53-4b23-b9f5-f4a9dbc0b6ca" providerId="ADAL" clId="{E56F429A-2493-4D7A-B571-ABA1FB751E44}" dt="2021-11-02T17:45:36.325" v="3835" actId="13244"/>
        <pc:sldMkLst>
          <pc:docMk/>
          <pc:sldMk cId="0" sldId="281"/>
        </pc:sldMkLst>
        <pc:picChg chg="mod">
          <ac:chgData name="Jessica Lindoerfer" userId="cf4b01b9-9f53-4b23-b9f5-f4a9dbc0b6ca" providerId="ADAL" clId="{E56F429A-2493-4D7A-B571-ABA1FB751E44}" dt="2021-11-02T17:45:36.325" v="3835" actId="13244"/>
          <ac:picMkLst>
            <pc:docMk/>
            <pc:sldMk cId="0" sldId="281"/>
            <ac:picMk id="269" creationId="{00000000-0000-0000-0000-000000000000}"/>
          </ac:picMkLst>
        </pc:picChg>
      </pc:sldChg>
      <pc:sldChg chg="modSp mod">
        <pc:chgData name="Jessica Lindoerfer" userId="cf4b01b9-9f53-4b23-b9f5-f4a9dbc0b6ca" providerId="ADAL" clId="{E56F429A-2493-4D7A-B571-ABA1FB751E44}" dt="2021-11-02T17:47:38.413" v="3887" actId="20577"/>
        <pc:sldMkLst>
          <pc:docMk/>
          <pc:sldMk cId="0" sldId="282"/>
        </pc:sldMkLst>
        <pc:spChg chg="mod">
          <ac:chgData name="Jessica Lindoerfer" userId="cf4b01b9-9f53-4b23-b9f5-f4a9dbc0b6ca" providerId="ADAL" clId="{E56F429A-2493-4D7A-B571-ABA1FB751E44}" dt="2021-11-02T17:47:38.413" v="3887" actId="20577"/>
          <ac:spMkLst>
            <pc:docMk/>
            <pc:sldMk cId="0" sldId="282"/>
            <ac:spMk id="275" creationId="{00000000-0000-0000-0000-000000000000}"/>
          </ac:spMkLst>
        </pc:spChg>
        <pc:picChg chg="mod">
          <ac:chgData name="Jessica Lindoerfer" userId="cf4b01b9-9f53-4b23-b9f5-f4a9dbc0b6ca" providerId="ADAL" clId="{E56F429A-2493-4D7A-B571-ABA1FB751E44}" dt="2021-11-02T17:34:49.142" v="2800" actId="962"/>
          <ac:picMkLst>
            <pc:docMk/>
            <pc:sldMk cId="0" sldId="282"/>
            <ac:picMk id="277" creationId="{00000000-0000-0000-0000-000000000000}"/>
          </ac:picMkLst>
        </pc:picChg>
      </pc:sldChg>
      <pc:sldChg chg="modSp mod">
        <pc:chgData name="Jessica Lindoerfer" userId="cf4b01b9-9f53-4b23-b9f5-f4a9dbc0b6ca" providerId="ADAL" clId="{E56F429A-2493-4D7A-B571-ABA1FB751E44}" dt="2021-11-02T17:47:42.446" v="3889" actId="20577"/>
        <pc:sldMkLst>
          <pc:docMk/>
          <pc:sldMk cId="0" sldId="283"/>
        </pc:sldMkLst>
        <pc:spChg chg="mod">
          <ac:chgData name="Jessica Lindoerfer" userId="cf4b01b9-9f53-4b23-b9f5-f4a9dbc0b6ca" providerId="ADAL" clId="{E56F429A-2493-4D7A-B571-ABA1FB751E44}" dt="2021-11-02T17:47:42.446" v="3889" actId="20577"/>
          <ac:spMkLst>
            <pc:docMk/>
            <pc:sldMk cId="0" sldId="283"/>
            <ac:spMk id="283" creationId="{00000000-0000-0000-0000-000000000000}"/>
          </ac:spMkLst>
        </pc:spChg>
        <pc:picChg chg="mod">
          <ac:chgData name="Jessica Lindoerfer" userId="cf4b01b9-9f53-4b23-b9f5-f4a9dbc0b6ca" providerId="ADAL" clId="{E56F429A-2493-4D7A-B571-ABA1FB751E44}" dt="2021-11-02T17:45:49.154" v="3836" actId="13244"/>
          <ac:picMkLst>
            <pc:docMk/>
            <pc:sldMk cId="0" sldId="283"/>
            <ac:picMk id="285" creationId="{00000000-0000-0000-0000-000000000000}"/>
          </ac:picMkLst>
        </pc:picChg>
        <pc:picChg chg="mod">
          <ac:chgData name="Jessica Lindoerfer" userId="cf4b01b9-9f53-4b23-b9f5-f4a9dbc0b6ca" providerId="ADAL" clId="{E56F429A-2493-4D7A-B571-ABA1FB751E44}" dt="2021-11-02T17:45:50.429" v="3837" actId="13244"/>
          <ac:picMkLst>
            <pc:docMk/>
            <pc:sldMk cId="0" sldId="283"/>
            <ac:picMk id="286" creationId="{00000000-0000-0000-0000-000000000000}"/>
          </ac:picMkLst>
        </pc:picChg>
      </pc:sldChg>
      <pc:sldChg chg="modSp mod">
        <pc:chgData name="Jessica Lindoerfer" userId="cf4b01b9-9f53-4b23-b9f5-f4a9dbc0b6ca" providerId="ADAL" clId="{E56F429A-2493-4D7A-B571-ABA1FB751E44}" dt="2021-11-02T17:47:45.829" v="3891" actId="20577"/>
        <pc:sldMkLst>
          <pc:docMk/>
          <pc:sldMk cId="0" sldId="284"/>
        </pc:sldMkLst>
        <pc:spChg chg="mod">
          <ac:chgData name="Jessica Lindoerfer" userId="cf4b01b9-9f53-4b23-b9f5-f4a9dbc0b6ca" providerId="ADAL" clId="{E56F429A-2493-4D7A-B571-ABA1FB751E44}" dt="2021-11-02T17:47:45.829" v="3891" actId="20577"/>
          <ac:spMkLst>
            <pc:docMk/>
            <pc:sldMk cId="0" sldId="284"/>
            <ac:spMk id="292" creationId="{00000000-0000-0000-0000-000000000000}"/>
          </ac:spMkLst>
        </pc:spChg>
        <pc:picChg chg="mod">
          <ac:chgData name="Jessica Lindoerfer" userId="cf4b01b9-9f53-4b23-b9f5-f4a9dbc0b6ca" providerId="ADAL" clId="{E56F429A-2493-4D7A-B571-ABA1FB751E44}" dt="2021-11-02T17:35:55.895" v="3246" actId="962"/>
          <ac:picMkLst>
            <pc:docMk/>
            <pc:sldMk cId="0" sldId="284"/>
            <ac:picMk id="294" creationId="{00000000-0000-0000-0000-000000000000}"/>
          </ac:picMkLst>
        </pc:picChg>
      </pc:sldChg>
      <pc:sldChg chg="modSp mod">
        <pc:chgData name="Jessica Lindoerfer" userId="cf4b01b9-9f53-4b23-b9f5-f4a9dbc0b6ca" providerId="ADAL" clId="{E56F429A-2493-4D7A-B571-ABA1FB751E44}" dt="2021-11-02T17:36:04.788" v="3247" actId="962"/>
        <pc:sldMkLst>
          <pc:docMk/>
          <pc:sldMk cId="0" sldId="285"/>
        </pc:sldMkLst>
        <pc:picChg chg="mod">
          <ac:chgData name="Jessica Lindoerfer" userId="cf4b01b9-9f53-4b23-b9f5-f4a9dbc0b6ca" providerId="ADAL" clId="{E56F429A-2493-4D7A-B571-ABA1FB751E44}" dt="2021-11-02T17:36:04.788" v="3247" actId="962"/>
          <ac:picMkLst>
            <pc:docMk/>
            <pc:sldMk cId="0" sldId="285"/>
            <ac:picMk id="301" creationId="{00000000-0000-0000-0000-000000000000}"/>
          </ac:picMkLst>
        </pc:picChg>
      </pc:sldChg>
      <pc:sldChg chg="addSp delSp modSp mod">
        <pc:chgData name="Jessica Lindoerfer" userId="cf4b01b9-9f53-4b23-b9f5-f4a9dbc0b6ca" providerId="ADAL" clId="{E56F429A-2493-4D7A-B571-ABA1FB751E44}" dt="2021-11-02T17:38:41.095" v="3777" actId="478"/>
        <pc:sldMkLst>
          <pc:docMk/>
          <pc:sldMk cId="0" sldId="286"/>
        </pc:sldMkLst>
        <pc:spChg chg="add del mod">
          <ac:chgData name="Jessica Lindoerfer" userId="cf4b01b9-9f53-4b23-b9f5-f4a9dbc0b6ca" providerId="ADAL" clId="{E56F429A-2493-4D7A-B571-ABA1FB751E44}" dt="2021-11-02T17:38:41.095" v="3777" actId="478"/>
          <ac:spMkLst>
            <pc:docMk/>
            <pc:sldMk cId="0" sldId="286"/>
            <ac:spMk id="3" creationId="{189632EB-6921-402A-9CB8-3BDB2A1D456F}"/>
          </ac:spMkLst>
        </pc:spChg>
        <pc:spChg chg="del">
          <ac:chgData name="Jessica Lindoerfer" userId="cf4b01b9-9f53-4b23-b9f5-f4a9dbc0b6ca" providerId="ADAL" clId="{E56F429A-2493-4D7A-B571-ABA1FB751E44}" dt="2021-11-02T17:38:33.451" v="3776" actId="478"/>
          <ac:spMkLst>
            <pc:docMk/>
            <pc:sldMk cId="0" sldId="286"/>
            <ac:spMk id="309" creationId="{00000000-0000-0000-0000-000000000000}"/>
          </ac:spMkLst>
        </pc:spChg>
        <pc:picChg chg="mod">
          <ac:chgData name="Jessica Lindoerfer" userId="cf4b01b9-9f53-4b23-b9f5-f4a9dbc0b6ca" providerId="ADAL" clId="{E56F429A-2493-4D7A-B571-ABA1FB751E44}" dt="2021-11-02T17:38:16.302" v="3775" actId="962"/>
          <ac:picMkLst>
            <pc:docMk/>
            <pc:sldMk cId="0" sldId="286"/>
            <ac:picMk id="310" creationId="{00000000-0000-0000-0000-000000000000}"/>
          </ac:picMkLst>
        </pc:picChg>
      </pc:sldChg>
      <pc:sldChg chg="modSp mod">
        <pc:chgData name="Jessica Lindoerfer" userId="cf4b01b9-9f53-4b23-b9f5-f4a9dbc0b6ca" providerId="ADAL" clId="{E56F429A-2493-4D7A-B571-ABA1FB751E44}" dt="2021-11-02T17:24:53.598" v="570" actId="27636"/>
        <pc:sldMkLst>
          <pc:docMk/>
          <pc:sldMk cId="0" sldId="287"/>
        </pc:sldMkLst>
        <pc:spChg chg="mod">
          <ac:chgData name="Jessica Lindoerfer" userId="cf4b01b9-9f53-4b23-b9f5-f4a9dbc0b6ca" providerId="ADAL" clId="{E56F429A-2493-4D7A-B571-ABA1FB751E44}" dt="2021-11-02T17:24:53.598" v="570" actId="27636"/>
          <ac:spMkLst>
            <pc:docMk/>
            <pc:sldMk cId="0" sldId="287"/>
            <ac:spMk id="317" creationId="{00000000-0000-0000-0000-000000000000}"/>
          </ac:spMkLst>
        </pc:spChg>
      </pc:sldChg>
      <pc:sldChg chg="modSp mod">
        <pc:chgData name="Jessica Lindoerfer" userId="cf4b01b9-9f53-4b23-b9f5-f4a9dbc0b6ca" providerId="ADAL" clId="{E56F429A-2493-4D7A-B571-ABA1FB751E44}" dt="2021-11-02T17:24:53.604" v="571" actId="27636"/>
        <pc:sldMkLst>
          <pc:docMk/>
          <pc:sldMk cId="0" sldId="288"/>
        </pc:sldMkLst>
        <pc:spChg chg="mod">
          <ac:chgData name="Jessica Lindoerfer" userId="cf4b01b9-9f53-4b23-b9f5-f4a9dbc0b6ca" providerId="ADAL" clId="{E56F429A-2493-4D7A-B571-ABA1FB751E44}" dt="2021-11-02T17:24:53.604" v="571" actId="27636"/>
          <ac:spMkLst>
            <pc:docMk/>
            <pc:sldMk cId="0" sldId="288"/>
            <ac:spMk id="325" creationId="{00000000-0000-0000-0000-000000000000}"/>
          </ac:spMkLst>
        </pc:spChg>
      </pc:sldChg>
      <pc:sldChg chg="modSp mod">
        <pc:chgData name="Jessica Lindoerfer" userId="cf4b01b9-9f53-4b23-b9f5-f4a9dbc0b6ca" providerId="ADAL" clId="{E56F429A-2493-4D7A-B571-ABA1FB751E44}" dt="2021-11-02T17:38:46.900" v="3778" actId="962"/>
        <pc:sldMkLst>
          <pc:docMk/>
          <pc:sldMk cId="0" sldId="293"/>
        </pc:sldMkLst>
        <pc:picChg chg="mod">
          <ac:chgData name="Jessica Lindoerfer" userId="cf4b01b9-9f53-4b23-b9f5-f4a9dbc0b6ca" providerId="ADAL" clId="{E56F429A-2493-4D7A-B571-ABA1FB751E44}" dt="2021-11-02T17:38:46.900" v="3778" actId="962"/>
          <ac:picMkLst>
            <pc:docMk/>
            <pc:sldMk cId="0" sldId="293"/>
            <ac:picMk id="36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6313b3972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123" name="Google Shape;123;gf6313b3972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6313b397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138" name="Google Shape;138;gf6313b397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6313b3972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147" name="Google Shape;147;gf6313b3972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6313b3972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156" name="Google Shape;156;gf6313b3972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6313b3972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164" name="Google Shape;164;gf6313b3972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313b3972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6313b3972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f6313b3972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7353c1431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7353c143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a:p>
            <a:pPr marL="0" lvl="0" indent="0" algn="l" rtl="0">
              <a:spcBef>
                <a:spcPts val="0"/>
              </a:spcBef>
              <a:spcAft>
                <a:spcPts val="0"/>
              </a:spcAft>
              <a:buNone/>
            </a:pPr>
            <a:r>
              <a:rPr lang="en-US"/>
              <a:t>May not be dealbreakers!</a:t>
            </a:r>
            <a:endParaRPr/>
          </a:p>
        </p:txBody>
      </p:sp>
      <p:sp>
        <p:nvSpPr>
          <p:cNvPr id="187" name="Google Shape;187;gf7353c1431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6313b3972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6313b3972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a:p>
            <a:pPr marL="0" lvl="0" indent="0" algn="l" rtl="0">
              <a:spcBef>
                <a:spcPts val="0"/>
              </a:spcBef>
              <a:spcAft>
                <a:spcPts val="0"/>
              </a:spcAft>
              <a:buNone/>
            </a:pPr>
            <a:r>
              <a:rPr lang="en-US"/>
              <a:t>May not be dealbreakers!</a:t>
            </a:r>
            <a:endParaRPr/>
          </a:p>
        </p:txBody>
      </p:sp>
      <p:sp>
        <p:nvSpPr>
          <p:cNvPr id="194" name="Google Shape;194;gf6313b3972_0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6313b397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66" name="Google Shape;66;gf6313b397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6313b3972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p:txBody>
      </p:sp>
      <p:sp>
        <p:nvSpPr>
          <p:cNvPr id="213" name="Google Shape;213;gf6313b3972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6313b3972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p:txBody>
      </p:sp>
      <p:sp>
        <p:nvSpPr>
          <p:cNvPr id="223" name="Google Shape;223;gf6313b3972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6313b3972_0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p:txBody>
      </p:sp>
      <p:sp>
        <p:nvSpPr>
          <p:cNvPr id="233" name="Google Shape;233;gf6313b3972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7353c143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f7353c143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f7353c1431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6313b3972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f6313b3972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f6313b3972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6313b3972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257" name="Google Shape;257;gf6313b3972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6313b3972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6313b3972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a:p>
            <a:pPr marL="0" lvl="0" indent="0" algn="l" rtl="0">
              <a:spcBef>
                <a:spcPts val="0"/>
              </a:spcBef>
              <a:spcAft>
                <a:spcPts val="0"/>
              </a:spcAft>
              <a:buNone/>
            </a:pPr>
            <a:endParaRPr/>
          </a:p>
        </p:txBody>
      </p:sp>
      <p:sp>
        <p:nvSpPr>
          <p:cNvPr id="265" name="Google Shape;265;gf6313b3972_0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6313b3972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6313b3972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273" name="Google Shape;273;gf6313b3972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f6313b3972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f6313b3972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281" name="Google Shape;281;gf6313b3972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6313b3972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f6313b3972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Andy</a:t>
            </a:r>
            <a:endParaRPr/>
          </a:p>
        </p:txBody>
      </p:sp>
      <p:sp>
        <p:nvSpPr>
          <p:cNvPr id="290" name="Google Shape;290;gf6313b3972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353c14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Each person introduces themself</a:t>
            </a:r>
            <a:endParaRPr/>
          </a:p>
        </p:txBody>
      </p:sp>
      <p:sp>
        <p:nvSpPr>
          <p:cNvPr id="73" name="Google Shape;73;gf7353c14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f6313b3972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f6313b3972_0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f6313b3972_0_1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7353c1431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7353c1431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f7353c1431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f7353c143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f7353c1431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f7353c1431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f7353c14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f7353c14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f7353c14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7353c143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f7353c1431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f7353c1431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7353c1431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f7353c1431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f7353c1431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ae57ab03f_5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fae57ab03f_5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fae57ab03f_5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ae57ab03f_5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fae57ab03f_5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fae57ab03f_5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f6313b3972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f6313b3972_0_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f6313b3972_0_1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6313b3972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f6313b397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6313b3972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80" name="Google Shape;80;gf6313b397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7353c1431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a:t>
            </a:r>
            <a:endParaRPr/>
          </a:p>
          <a:p>
            <a:pPr marL="0" lvl="0" indent="0" algn="l" rtl="0">
              <a:spcBef>
                <a:spcPts val="0"/>
              </a:spcBef>
              <a:spcAft>
                <a:spcPts val="0"/>
              </a:spcAft>
              <a:buNone/>
            </a:pPr>
            <a:r>
              <a:rPr lang="en-US"/>
              <a:t>Landmark example is unique - culture of disclosure and availability of diagnosis information; accommodations worked into all areas of campus life</a:t>
            </a:r>
            <a:endParaRPr/>
          </a:p>
        </p:txBody>
      </p:sp>
      <p:sp>
        <p:nvSpPr>
          <p:cNvPr id="95" name="Google Shape;95;gf7353c143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6313b3972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endParaRPr/>
          </a:p>
        </p:txBody>
      </p:sp>
      <p:sp>
        <p:nvSpPr>
          <p:cNvPr id="109" name="Google Shape;109;gf6313b3972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ae57ab03f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ae57ab03f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Antonia</a:t>
            </a:r>
            <a:endParaRPr/>
          </a:p>
        </p:txBody>
      </p:sp>
      <p:sp>
        <p:nvSpPr>
          <p:cNvPr id="116" name="Google Shape;116;gfae57ab03f_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0"/>
            <a:ext cx="12192000" cy="6858000"/>
          </a:xfrm>
          <a:prstGeom prst="rect">
            <a:avLst/>
          </a:prstGeom>
          <a:solidFill>
            <a:srgbClr val="00664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a:stretch/>
        </p:blipFill>
        <p:spPr>
          <a:xfrm>
            <a:off x="1391536" y="6057420"/>
            <a:ext cx="905828" cy="370566"/>
          </a:xfrm>
          <a:prstGeom prst="rect">
            <a:avLst/>
          </a:prstGeom>
          <a:noFill/>
          <a:ln>
            <a:noFill/>
          </a:ln>
        </p:spPr>
      </p:pic>
      <p:sp>
        <p:nvSpPr>
          <p:cNvPr id="22" name="Google Shape;22;p2"/>
          <p:cNvSpPr txBox="1"/>
          <p:nvPr/>
        </p:nvSpPr>
        <p:spPr>
          <a:xfrm>
            <a:off x="2900482" y="6057420"/>
            <a:ext cx="4774267" cy="446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lt1"/>
                </a:solidFill>
                <a:latin typeface="Calibri"/>
                <a:ea typeface="Calibri"/>
                <a:cs typeface="Calibri"/>
                <a:sym typeface="Calibri"/>
              </a:rPr>
              <a:t>2021 International Education &amp; Exchange Summit</a:t>
            </a:r>
            <a:endParaRPr/>
          </a:p>
          <a:p>
            <a:pPr marL="0" marR="0" lvl="0" indent="0" algn="l" rtl="0">
              <a:lnSpc>
                <a:spcPct val="100000"/>
              </a:lnSpc>
              <a:spcBef>
                <a:spcPts val="0"/>
              </a:spcBef>
              <a:spcAft>
                <a:spcPts val="0"/>
              </a:spcAft>
              <a:buClr>
                <a:schemeClr val="lt1"/>
              </a:buClr>
              <a:buSzPts val="1100"/>
              <a:buFont typeface="Calibri"/>
              <a:buNone/>
            </a:pPr>
            <a:r>
              <a:rPr lang="en-US" sz="1100" b="0" i="1" u="none" strike="noStrike" cap="none">
                <a:solidFill>
                  <a:schemeClr val="lt1"/>
                </a:solidFill>
                <a:latin typeface="Calibri"/>
                <a:ea typeface="Calibri"/>
                <a:cs typeface="Calibri"/>
                <a:sym typeface="Calibri"/>
              </a:rPr>
              <a:t>Catalyst for Inclusion, Access, and Progress</a:t>
            </a:r>
            <a:endParaRPr sz="1100" b="0" i="1" u="none" strike="noStrike" cap="none">
              <a:solidFill>
                <a:schemeClr val="lt1"/>
              </a:solidFill>
              <a:latin typeface="Calibri"/>
              <a:ea typeface="Calibri"/>
              <a:cs typeface="Calibri"/>
              <a:sym typeface="Calibri"/>
            </a:endParaRPr>
          </a:p>
        </p:txBody>
      </p:sp>
      <p:pic>
        <p:nvPicPr>
          <p:cNvPr id="23" name="Google Shape;23;p2"/>
          <p:cNvPicPr preferRelativeResize="0"/>
          <p:nvPr/>
        </p:nvPicPr>
        <p:blipFill rotWithShape="1">
          <a:blip r:embed="rId3">
            <a:alphaModFix/>
          </a:blip>
          <a:srcRect/>
          <a:stretch/>
        </p:blipFill>
        <p:spPr>
          <a:xfrm>
            <a:off x="2421797" y="6046468"/>
            <a:ext cx="457492" cy="457492"/>
          </a:xfrm>
          <a:prstGeom prst="rect">
            <a:avLst/>
          </a:prstGeom>
          <a:noFill/>
          <a:ln>
            <a:noFill/>
          </a:ln>
        </p:spPr>
      </p:pic>
      <p:sp>
        <p:nvSpPr>
          <p:cNvPr id="24" name="Google Shape;24;p2" descr="Business unit"/>
          <p:cNvSpPr txBox="1">
            <a:spLocks noGrp="1"/>
          </p:cNvSpPr>
          <p:nvPr>
            <p:ph type="body" idx="1"/>
          </p:nvPr>
        </p:nvSpPr>
        <p:spPr>
          <a:xfrm>
            <a:off x="9106104" y="721224"/>
            <a:ext cx="3339250" cy="365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844"/>
              </a:buClr>
              <a:buSzPts val="1500"/>
              <a:buNone/>
              <a:defRPr sz="1500" b="1" i="0">
                <a:solidFill>
                  <a:srgbClr val="FFC84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 descr="Business unit"/>
          <p:cNvSpPr txBox="1">
            <a:spLocks noGrp="1"/>
          </p:cNvSpPr>
          <p:nvPr>
            <p:ph type="body" idx="2"/>
          </p:nvPr>
        </p:nvSpPr>
        <p:spPr>
          <a:xfrm>
            <a:off x="9106104" y="476463"/>
            <a:ext cx="3339250" cy="365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844"/>
              </a:buClr>
              <a:buSzPts val="1200"/>
              <a:buNone/>
              <a:defRPr sz="1200" b="0" i="0">
                <a:solidFill>
                  <a:srgbClr val="FFC84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
          <p:cNvPicPr preferRelativeResize="0"/>
          <p:nvPr/>
        </p:nvPicPr>
        <p:blipFill rotWithShape="1">
          <a:blip r:embed="rId4">
            <a:alphaModFix/>
          </a:blip>
          <a:srcRect/>
          <a:stretch/>
        </p:blipFill>
        <p:spPr>
          <a:xfrm>
            <a:off x="6095999" y="729685"/>
            <a:ext cx="5407091" cy="5407091"/>
          </a:xfrm>
          <a:prstGeom prst="rect">
            <a:avLst/>
          </a:prstGeom>
          <a:noFill/>
          <a:ln>
            <a:noFill/>
          </a:ln>
        </p:spPr>
      </p:pic>
      <p:sp>
        <p:nvSpPr>
          <p:cNvPr id="27" name="Google Shape;27;p2"/>
          <p:cNvSpPr txBox="1">
            <a:spLocks noGrp="1"/>
          </p:cNvSpPr>
          <p:nvPr>
            <p:ph type="title"/>
          </p:nvPr>
        </p:nvSpPr>
        <p:spPr>
          <a:xfrm>
            <a:off x="1391536" y="2295296"/>
            <a:ext cx="6217920" cy="11350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600"/>
              <a:buFont typeface="Calibri"/>
              <a:buNone/>
              <a:defRPr sz="66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
          <p:cNvSpPr txBox="1">
            <a:spLocks noGrp="1"/>
          </p:cNvSpPr>
          <p:nvPr>
            <p:ph type="body" idx="3"/>
          </p:nvPr>
        </p:nvSpPr>
        <p:spPr>
          <a:xfrm>
            <a:off x="1391536" y="3973376"/>
            <a:ext cx="6242685" cy="7862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lt1"/>
              </a:buClr>
              <a:buSzPts val="2000"/>
              <a:buFont typeface="Arial"/>
              <a:buNone/>
              <a:defRPr sz="2000">
                <a:solidFill>
                  <a:schemeClr val="lt1"/>
                </a:solidFill>
                <a:latin typeface="Calibri"/>
                <a:ea typeface="Calibri"/>
                <a:cs typeface="Calibri"/>
                <a:sym typeface="Calibri"/>
              </a:defRPr>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428187" y="1825625"/>
            <a:ext cx="11247998" cy="41299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 type="twoObj">
  <p:cSld name="TWO_OBJECTS">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8200" y="1825625"/>
            <a:ext cx="5181600" cy="4122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2"/>
          </p:nvPr>
        </p:nvSpPr>
        <p:spPr>
          <a:xfrm>
            <a:off x="6172200" y="1825625"/>
            <a:ext cx="5181600" cy="4122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Two Column">
  <p:cSld name="1_Title and Two Column">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5181600" cy="4122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a:spLocks noGrp="1"/>
          </p:cNvSpPr>
          <p:nvPr>
            <p:ph type="pic" idx="2"/>
          </p:nvPr>
        </p:nvSpPr>
        <p:spPr>
          <a:xfrm>
            <a:off x="6183922" y="1825625"/>
            <a:ext cx="5181600" cy="4122999"/>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a:spLocks noGrp="1"/>
          </p:cNvSpPr>
          <p:nvPr>
            <p:ph type="pic" idx="2"/>
          </p:nvPr>
        </p:nvSpPr>
        <p:spPr>
          <a:xfrm>
            <a:off x="5183188" y="987425"/>
            <a:ext cx="6172200" cy="4873625"/>
          </a:xfrm>
          <a:prstGeom prst="rect">
            <a:avLst/>
          </a:prstGeom>
          <a:noFill/>
          <a:ln>
            <a:noFill/>
          </a:ln>
        </p:spPr>
      </p:sp>
      <p:sp>
        <p:nvSpPr>
          <p:cNvPr id="49" name="Google Shape;49;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1"/>
        <p:cNvGrpSpPr/>
        <p:nvPr/>
      </p:nvGrpSpPr>
      <p:grpSpPr>
        <a:xfrm>
          <a:off x="0" y="0"/>
          <a:ext cx="0" cy="0"/>
          <a:chOff x="0" y="0"/>
          <a:chExt cx="0" cy="0"/>
        </a:xfrm>
      </p:grpSpPr>
      <p:sp>
        <p:nvSpPr>
          <p:cNvPr id="52" name="Google Shape;52;p10"/>
          <p:cNvSpPr/>
          <p:nvPr/>
        </p:nvSpPr>
        <p:spPr>
          <a:xfrm>
            <a:off x="0" y="0"/>
            <a:ext cx="12192000" cy="6858000"/>
          </a:xfrm>
          <a:prstGeom prst="rect">
            <a:avLst/>
          </a:prstGeom>
          <a:solidFill>
            <a:srgbClr val="00664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3" name="Google Shape;53;p10"/>
          <p:cNvPicPr preferRelativeResize="0"/>
          <p:nvPr/>
        </p:nvPicPr>
        <p:blipFill rotWithShape="1">
          <a:blip r:embed="rId2">
            <a:alphaModFix/>
          </a:blip>
          <a:srcRect/>
          <a:stretch/>
        </p:blipFill>
        <p:spPr>
          <a:xfrm>
            <a:off x="1391536" y="6057420"/>
            <a:ext cx="905828" cy="370566"/>
          </a:xfrm>
          <a:prstGeom prst="rect">
            <a:avLst/>
          </a:prstGeom>
          <a:noFill/>
          <a:ln>
            <a:noFill/>
          </a:ln>
        </p:spPr>
      </p:pic>
      <p:sp>
        <p:nvSpPr>
          <p:cNvPr id="54" name="Google Shape;54;p10"/>
          <p:cNvSpPr txBox="1"/>
          <p:nvPr/>
        </p:nvSpPr>
        <p:spPr>
          <a:xfrm>
            <a:off x="2900482" y="6057420"/>
            <a:ext cx="4774267" cy="446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lt1"/>
                </a:solidFill>
                <a:latin typeface="Calibri"/>
                <a:ea typeface="Calibri"/>
                <a:cs typeface="Calibri"/>
                <a:sym typeface="Calibri"/>
              </a:rPr>
              <a:t>2021 International Education &amp; Exchange Summit</a:t>
            </a:r>
            <a:endParaRPr/>
          </a:p>
          <a:p>
            <a:pPr marL="0" marR="0" lvl="0" indent="0" algn="l" rtl="0">
              <a:lnSpc>
                <a:spcPct val="100000"/>
              </a:lnSpc>
              <a:spcBef>
                <a:spcPts val="0"/>
              </a:spcBef>
              <a:spcAft>
                <a:spcPts val="0"/>
              </a:spcAft>
              <a:buClr>
                <a:schemeClr val="lt1"/>
              </a:buClr>
              <a:buSzPts val="1100"/>
              <a:buFont typeface="Calibri"/>
              <a:buNone/>
            </a:pPr>
            <a:r>
              <a:rPr lang="en-US" sz="1100" b="0" i="1" u="none" strike="noStrike" cap="none">
                <a:solidFill>
                  <a:schemeClr val="lt1"/>
                </a:solidFill>
                <a:latin typeface="Calibri"/>
                <a:ea typeface="Calibri"/>
                <a:cs typeface="Calibri"/>
                <a:sym typeface="Calibri"/>
              </a:rPr>
              <a:t>Catalyst for Inclusion, Access, and Progress</a:t>
            </a:r>
            <a:endParaRPr sz="1100" b="0" i="1" u="none" strike="noStrike" cap="none">
              <a:solidFill>
                <a:schemeClr val="lt1"/>
              </a:solidFill>
              <a:latin typeface="Calibri"/>
              <a:ea typeface="Calibri"/>
              <a:cs typeface="Calibri"/>
              <a:sym typeface="Calibri"/>
            </a:endParaRPr>
          </a:p>
        </p:txBody>
      </p:sp>
      <p:pic>
        <p:nvPicPr>
          <p:cNvPr id="55" name="Google Shape;55;p10"/>
          <p:cNvPicPr preferRelativeResize="0"/>
          <p:nvPr/>
        </p:nvPicPr>
        <p:blipFill rotWithShape="1">
          <a:blip r:embed="rId3">
            <a:alphaModFix/>
          </a:blip>
          <a:srcRect/>
          <a:stretch/>
        </p:blipFill>
        <p:spPr>
          <a:xfrm>
            <a:off x="2421797" y="6046468"/>
            <a:ext cx="457492" cy="457492"/>
          </a:xfrm>
          <a:prstGeom prst="rect">
            <a:avLst/>
          </a:prstGeom>
          <a:noFill/>
          <a:ln>
            <a:noFill/>
          </a:ln>
        </p:spPr>
      </p:pic>
      <p:sp>
        <p:nvSpPr>
          <p:cNvPr id="56" name="Google Shape;56;p10"/>
          <p:cNvSpPr txBox="1">
            <a:spLocks noGrp="1"/>
          </p:cNvSpPr>
          <p:nvPr>
            <p:ph type="title"/>
          </p:nvPr>
        </p:nvSpPr>
        <p:spPr>
          <a:xfrm>
            <a:off x="1391536" y="4114047"/>
            <a:ext cx="6217920" cy="11350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600"/>
              <a:buFont typeface="Calibri"/>
              <a:buNone/>
              <a:defRPr sz="66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7" name="Google Shape;57;p10"/>
          <p:cNvPicPr preferRelativeResize="0"/>
          <p:nvPr/>
        </p:nvPicPr>
        <p:blipFill rotWithShape="1">
          <a:blip r:embed="rId4">
            <a:alphaModFix/>
          </a:blip>
          <a:srcRect/>
          <a:stretch/>
        </p:blipFill>
        <p:spPr>
          <a:xfrm>
            <a:off x="1553547" y="1089986"/>
            <a:ext cx="2169367" cy="21693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076700" y="1"/>
            <a:ext cx="81152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11" name="Google Shape;11;p1"/>
          <p:cNvSpPr/>
          <p:nvPr/>
        </p:nvSpPr>
        <p:spPr>
          <a:xfrm>
            <a:off x="1" y="-2"/>
            <a:ext cx="4076700" cy="6858001"/>
          </a:xfrm>
          <a:prstGeom prst="rect">
            <a:avLst/>
          </a:prstGeom>
          <a:gradFill>
            <a:gsLst>
              <a:gs pos="0">
                <a:srgbClr val="005CB9"/>
              </a:gs>
              <a:gs pos="78000">
                <a:srgbClr val="004B8A"/>
              </a:gs>
              <a:gs pos="100000">
                <a:srgbClr val="003A5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12" name="Google Shape;12;p1"/>
          <p:cNvSpPr/>
          <p:nvPr/>
        </p:nvSpPr>
        <p:spPr>
          <a:xfrm>
            <a:off x="279230" y="323213"/>
            <a:ext cx="11563649" cy="622046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13" name="Google Shape;13;p1"/>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428187" y="1825625"/>
            <a:ext cx="11247998" cy="412997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1">
            <a:alphaModFix/>
          </a:blip>
          <a:srcRect/>
          <a:stretch/>
        </p:blipFill>
        <p:spPr>
          <a:xfrm>
            <a:off x="1486113" y="6015545"/>
            <a:ext cx="457492" cy="457492"/>
          </a:xfrm>
          <a:prstGeom prst="rect">
            <a:avLst/>
          </a:prstGeom>
          <a:noFill/>
          <a:ln>
            <a:noFill/>
          </a:ln>
        </p:spPr>
      </p:pic>
      <p:pic>
        <p:nvPicPr>
          <p:cNvPr id="16" name="Google Shape;16;p1"/>
          <p:cNvPicPr preferRelativeResize="0"/>
          <p:nvPr/>
        </p:nvPicPr>
        <p:blipFill rotWithShape="1">
          <a:blip r:embed="rId12">
            <a:alphaModFix/>
          </a:blip>
          <a:srcRect/>
          <a:stretch/>
        </p:blipFill>
        <p:spPr>
          <a:xfrm>
            <a:off x="528668" y="6047237"/>
            <a:ext cx="842939" cy="362108"/>
          </a:xfrm>
          <a:prstGeom prst="rect">
            <a:avLst/>
          </a:prstGeom>
          <a:noFill/>
          <a:ln>
            <a:noFill/>
          </a:ln>
        </p:spPr>
      </p:pic>
      <p:sp>
        <p:nvSpPr>
          <p:cNvPr id="17" name="Google Shape;17;p1"/>
          <p:cNvSpPr txBox="1"/>
          <p:nvPr/>
        </p:nvSpPr>
        <p:spPr>
          <a:xfrm>
            <a:off x="1964798" y="6026497"/>
            <a:ext cx="8025492" cy="446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1919"/>
              </a:buClr>
              <a:buSzPts val="1200"/>
              <a:buFont typeface="Calibri"/>
              <a:buNone/>
            </a:pPr>
            <a:r>
              <a:rPr lang="en-US" sz="1200" b="1" i="0" u="none" strike="noStrike" cap="none">
                <a:solidFill>
                  <a:srgbClr val="191919"/>
                </a:solidFill>
                <a:latin typeface="Calibri"/>
                <a:ea typeface="Calibri"/>
                <a:cs typeface="Calibri"/>
                <a:sym typeface="Calibri"/>
              </a:rPr>
              <a:t>2021 International Education &amp; Exchange Summit</a:t>
            </a:r>
            <a:endParaRPr/>
          </a:p>
          <a:p>
            <a:pPr marL="0" marR="0" lvl="0" indent="0" algn="l" rtl="0">
              <a:lnSpc>
                <a:spcPct val="100000"/>
              </a:lnSpc>
              <a:spcBef>
                <a:spcPts val="0"/>
              </a:spcBef>
              <a:spcAft>
                <a:spcPts val="0"/>
              </a:spcAft>
              <a:buClr>
                <a:srgbClr val="191919"/>
              </a:buClr>
              <a:buSzPts val="1100"/>
              <a:buFont typeface="Calibri"/>
              <a:buNone/>
            </a:pPr>
            <a:r>
              <a:rPr lang="en-US" sz="1100" b="0" i="1" u="none" strike="noStrike" cap="none">
                <a:solidFill>
                  <a:srgbClr val="191919"/>
                </a:solidFill>
                <a:latin typeface="Calibri"/>
                <a:ea typeface="Calibri"/>
                <a:cs typeface="Calibri"/>
                <a:sym typeface="Calibri"/>
              </a:rPr>
              <a:t>Catalyst for Inclusion, Access, and Progress</a:t>
            </a:r>
            <a:endParaRPr sz="1100" b="0" i="1" u="none" strike="noStrike" cap="none">
              <a:solidFill>
                <a:srgbClr val="191919"/>
              </a:solidFill>
              <a:latin typeface="Calibri"/>
              <a:ea typeface="Calibri"/>
              <a:cs typeface="Calibri"/>
              <a:sym typeface="Calibri"/>
            </a:endParaRPr>
          </a:p>
        </p:txBody>
      </p:sp>
      <p:sp>
        <p:nvSpPr>
          <p:cNvPr id="18" name="Google Shape;18;p1"/>
          <p:cNvSpPr txBox="1"/>
          <p:nvPr/>
        </p:nvSpPr>
        <p:spPr>
          <a:xfrm>
            <a:off x="10631156" y="6147721"/>
            <a:ext cx="104502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391525" y="1672675"/>
            <a:ext cx="10348500" cy="1160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600"/>
              <a:buFont typeface="Calibri"/>
              <a:buNone/>
            </a:pPr>
            <a:endParaRPr sz="5500" dirty="0"/>
          </a:p>
          <a:p>
            <a:pPr marL="0" lvl="0" indent="0" algn="l" rtl="0">
              <a:lnSpc>
                <a:spcPct val="90000"/>
              </a:lnSpc>
              <a:spcBef>
                <a:spcPts val="0"/>
              </a:spcBef>
              <a:spcAft>
                <a:spcPts val="0"/>
              </a:spcAft>
              <a:buClr>
                <a:schemeClr val="lt1"/>
              </a:buClr>
              <a:buSzPts val="6600"/>
              <a:buFont typeface="Calibri"/>
              <a:buNone/>
            </a:pPr>
            <a:r>
              <a:rPr lang="en-US" sz="5500" dirty="0"/>
              <a:t>Roundtable - </a:t>
            </a:r>
            <a:endParaRPr sz="5500" dirty="0"/>
          </a:p>
        </p:txBody>
      </p:sp>
      <p:sp>
        <p:nvSpPr>
          <p:cNvPr id="63" name="Google Shape;63;p11"/>
          <p:cNvSpPr txBox="1">
            <a:spLocks noGrp="1"/>
          </p:cNvSpPr>
          <p:nvPr>
            <p:ph type="body" idx="3"/>
          </p:nvPr>
        </p:nvSpPr>
        <p:spPr>
          <a:xfrm>
            <a:off x="1433225" y="2959300"/>
            <a:ext cx="10265100" cy="124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4100" b="1"/>
              <a:t>Access to Education Abroad for All:  </a:t>
            </a:r>
            <a:endParaRPr sz="4100" b="1"/>
          </a:p>
          <a:p>
            <a:pPr marL="0" marR="0" lvl="0" indent="0" algn="l" rtl="0">
              <a:lnSpc>
                <a:spcPct val="100000"/>
              </a:lnSpc>
              <a:spcBef>
                <a:spcPts val="0"/>
              </a:spcBef>
              <a:spcAft>
                <a:spcPts val="0"/>
              </a:spcAft>
              <a:buClr>
                <a:schemeClr val="lt1"/>
              </a:buClr>
              <a:buSzPts val="2000"/>
              <a:buFont typeface="Arial"/>
              <a:buNone/>
            </a:pPr>
            <a:r>
              <a:rPr lang="en-US" sz="4100" b="1"/>
              <a:t>Serving Students with Anxiety, Autism &amp; More</a:t>
            </a:r>
            <a:endParaRPr sz="41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Autism in the Diagnostic and Statistical Manual of Mental Disorders (DSM)</a:t>
            </a:r>
            <a:endParaRPr dirty="0"/>
          </a:p>
        </p:txBody>
      </p:sp>
      <p:sp>
        <p:nvSpPr>
          <p:cNvPr id="126" name="Google Shape;126;p20"/>
          <p:cNvSpPr/>
          <p:nvPr/>
        </p:nvSpPr>
        <p:spPr>
          <a:xfrm>
            <a:off x="931425" y="1825525"/>
            <a:ext cx="1786200" cy="34833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DSM (1952) and DSM II (1968)</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“autistic” behavior associated with schizophrenia in childhood</a:t>
            </a:r>
            <a:endParaRPr sz="1600"/>
          </a:p>
        </p:txBody>
      </p:sp>
      <p:sp>
        <p:nvSpPr>
          <p:cNvPr id="130" name="Google Shape;130;p20" descr="arrow pointing to the next text box"/>
          <p:cNvSpPr/>
          <p:nvPr/>
        </p:nvSpPr>
        <p:spPr>
          <a:xfrm>
            <a:off x="2766800" y="3266200"/>
            <a:ext cx="917700" cy="3354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3733700" y="1825525"/>
            <a:ext cx="1786200" cy="34833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DSM III (1980)</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Infantile Autism</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diagnosis distinct from schizophrenia</a:t>
            </a:r>
            <a:endParaRPr sz="1600"/>
          </a:p>
        </p:txBody>
      </p:sp>
      <p:sp>
        <p:nvSpPr>
          <p:cNvPr id="132" name="Google Shape;132;p20" descr="arrow pointing to the next text box"/>
          <p:cNvSpPr/>
          <p:nvPr/>
        </p:nvSpPr>
        <p:spPr>
          <a:xfrm>
            <a:off x="5612925" y="3266200"/>
            <a:ext cx="917700" cy="3354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6564600" y="1825525"/>
            <a:ext cx="1849200" cy="34833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DSM IIIR (1987) and DSM IV (1994)</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Autistic Disorder</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four subcategories including Asperger’s &amp; Pervasive Developmental Disorder</a:t>
            </a:r>
            <a:endParaRPr sz="1600"/>
          </a:p>
        </p:txBody>
      </p:sp>
      <p:sp>
        <p:nvSpPr>
          <p:cNvPr id="131" name="Google Shape;131;p20" descr="arrow pointing to the next text box"/>
          <p:cNvSpPr/>
          <p:nvPr/>
        </p:nvSpPr>
        <p:spPr>
          <a:xfrm>
            <a:off x="8459050" y="3266200"/>
            <a:ext cx="917700" cy="3354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9422000" y="1825525"/>
            <a:ext cx="1786200" cy="34833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DSM V (2013)</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Autism Spectrum Disorder</a:t>
            </a:r>
            <a:endParaRPr sz="1600"/>
          </a:p>
        </p:txBody>
      </p:sp>
      <p:sp>
        <p:nvSpPr>
          <p:cNvPr id="134" name="Google Shape;134;p20" descr="Box showing the age of an autistic person if diagnosed at age 5 under the varying DSM editions. Current age ranges from 47 to 74 for those diagnosed in the earliest description of autism, to less than 14 for those diagnosed in the most recent edition of the DSM."/>
          <p:cNvSpPr txBox="1"/>
          <p:nvPr/>
        </p:nvSpPr>
        <p:spPr>
          <a:xfrm>
            <a:off x="517000" y="5308825"/>
            <a:ext cx="106473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Calibri"/>
                <a:ea typeface="Calibri"/>
                <a:cs typeface="Calibri"/>
                <a:sym typeface="Calibri"/>
              </a:rPr>
              <a:t>If diagnosed at age 5, current age:</a:t>
            </a:r>
            <a:endParaRPr dirty="0">
              <a:latin typeface="Calibri"/>
              <a:ea typeface="Calibri"/>
              <a:cs typeface="Calibri"/>
              <a:sym typeface="Calibri"/>
            </a:endParaRPr>
          </a:p>
          <a:p>
            <a:pPr marL="800100" lvl="0"/>
            <a:r>
              <a:rPr lang="en-US" b="1" dirty="0">
                <a:latin typeface="Calibri"/>
                <a:ea typeface="Calibri"/>
                <a:cs typeface="Calibri"/>
                <a:sym typeface="Calibri"/>
              </a:rPr>
              <a:t>47-74		14-39				40-46			&lt;14</a:t>
            </a:r>
            <a:endParaRPr b="1" dirty="0">
              <a:latin typeface="Calibri"/>
              <a:ea typeface="Calibri"/>
              <a:cs typeface="Calibri"/>
              <a:sym typeface="Calibri"/>
            </a:endParaRPr>
          </a:p>
        </p:txBody>
      </p:sp>
      <p:sp>
        <p:nvSpPr>
          <p:cNvPr id="135" name="Google Shape;135;p20"/>
          <p:cNvSpPr txBox="1"/>
          <p:nvPr/>
        </p:nvSpPr>
        <p:spPr>
          <a:xfrm>
            <a:off x="5371800" y="6070125"/>
            <a:ext cx="598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https://blogs.uoregon.edu/autismhistoryproject/topics/autism-in-the-dsm/</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dirty="0"/>
              <a:t>Diagnostic Criteria: Autism Spectrum Disorder</a:t>
            </a:r>
            <a:endParaRPr sz="4000" dirty="0"/>
          </a:p>
        </p:txBody>
      </p:sp>
      <p:sp>
        <p:nvSpPr>
          <p:cNvPr id="143" name="Google Shape;143;p21"/>
          <p:cNvSpPr/>
          <p:nvPr/>
        </p:nvSpPr>
        <p:spPr>
          <a:xfrm>
            <a:off x="601925" y="1428175"/>
            <a:ext cx="10874100" cy="881700"/>
          </a:xfrm>
          <a:prstGeom prst="roundRect">
            <a:avLst>
              <a:gd name="adj" fmla="val 16667"/>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lt1"/>
                </a:solidFill>
              </a:rPr>
              <a:t>A: Persistent Deficits in Social Communication and Social Interaction</a:t>
            </a:r>
            <a:endParaRPr sz="2400" b="1">
              <a:solidFill>
                <a:schemeClr val="lt1"/>
              </a:solidFill>
            </a:endParaRPr>
          </a:p>
        </p:txBody>
      </p:sp>
      <p:sp>
        <p:nvSpPr>
          <p:cNvPr id="144" name="Google Shape;144;p21"/>
          <p:cNvSpPr txBox="1"/>
          <p:nvPr/>
        </p:nvSpPr>
        <p:spPr>
          <a:xfrm>
            <a:off x="601925" y="2563550"/>
            <a:ext cx="10874100" cy="30477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Difficulty with back-and-forth conversation</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Doesn’t share emotions or affect</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Lack of eye contact or body language, lack of facial expressions</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Struggles to adapt to different social situations</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Difficulty understanding, developing, or maintaining relationships</a:t>
            </a:r>
            <a:endParaRPr sz="3100">
              <a:latin typeface="Calibri"/>
              <a:ea typeface="Calibri"/>
              <a:cs typeface="Calibri"/>
              <a:sym typeface="Calibri"/>
            </a:endParaRPr>
          </a:p>
        </p:txBody>
      </p:sp>
      <p:pic>
        <p:nvPicPr>
          <p:cNvPr id="142" name="Google Shape;142;p21" descr="box noting the source of the information: https://www.cdc.gov/ncbddd/autism/hcp-dsm.html"/>
          <p:cNvPicPr preferRelativeResize="0"/>
          <p:nvPr/>
        </p:nvPicPr>
        <p:blipFill>
          <a:blip r:embed="rId3">
            <a:alphaModFix/>
          </a:blip>
          <a:stretch>
            <a:fillRect/>
          </a:stretch>
        </p:blipFill>
        <p:spPr>
          <a:xfrm>
            <a:off x="6326700" y="5631875"/>
            <a:ext cx="5248275" cy="32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dirty="0"/>
              <a:t>Diagnostic Criteria: Autism Spectrum Disorder (cont.)</a:t>
            </a:r>
            <a:endParaRPr sz="4000" dirty="0"/>
          </a:p>
        </p:txBody>
      </p:sp>
      <p:sp>
        <p:nvSpPr>
          <p:cNvPr id="152" name="Google Shape;152;p22"/>
          <p:cNvSpPr/>
          <p:nvPr/>
        </p:nvSpPr>
        <p:spPr>
          <a:xfrm>
            <a:off x="601925" y="1428175"/>
            <a:ext cx="10732500" cy="881700"/>
          </a:xfrm>
          <a:prstGeom prst="roundRect">
            <a:avLst>
              <a:gd name="adj" fmla="val 16667"/>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lt1"/>
                </a:solidFill>
              </a:rPr>
              <a:t>B: Restricted, Repetitive Patterns of Behavior, Interests, or Activities</a:t>
            </a:r>
            <a:endParaRPr sz="2400" b="1">
              <a:solidFill>
                <a:schemeClr val="lt1"/>
              </a:solidFill>
            </a:endParaRPr>
          </a:p>
        </p:txBody>
      </p:sp>
      <p:sp>
        <p:nvSpPr>
          <p:cNvPr id="153" name="Google Shape;153;p22"/>
          <p:cNvSpPr txBox="1"/>
          <p:nvPr/>
        </p:nvSpPr>
        <p:spPr>
          <a:xfrm>
            <a:off x="601925" y="2563550"/>
            <a:ext cx="10874100" cy="25704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Overly sensitive to (or interested in) sensory stimulation, e.g. sounds, temperatures, lights, textures</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Adheres rigidly to routines; difficulty with change or transitions</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Intensely focused or perseverative interests</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Repetitive motions or speech</a:t>
            </a:r>
            <a:endParaRPr sz="3100">
              <a:latin typeface="Calibri"/>
              <a:ea typeface="Calibri"/>
              <a:cs typeface="Calibri"/>
              <a:sym typeface="Calibri"/>
            </a:endParaRPr>
          </a:p>
        </p:txBody>
      </p:sp>
      <p:pic>
        <p:nvPicPr>
          <p:cNvPr id="151" name="Google Shape;151;p22" descr="box noting the source of the information: https://www.cdc.gov/ncbddd/autism/hcp-dsm.html"/>
          <p:cNvPicPr preferRelativeResize="0"/>
          <p:nvPr/>
        </p:nvPicPr>
        <p:blipFill>
          <a:blip r:embed="rId3">
            <a:alphaModFix/>
          </a:blip>
          <a:stretch>
            <a:fillRect/>
          </a:stretch>
        </p:blipFill>
        <p:spPr>
          <a:xfrm>
            <a:off x="6326700" y="5631875"/>
            <a:ext cx="5248275" cy="323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Anxiety Disorders in the DSM-V</a:t>
            </a:r>
            <a:endParaRPr/>
          </a:p>
        </p:txBody>
      </p:sp>
      <p:sp>
        <p:nvSpPr>
          <p:cNvPr id="160" name="Google Shape;160;p23"/>
          <p:cNvSpPr txBox="1"/>
          <p:nvPr/>
        </p:nvSpPr>
        <p:spPr>
          <a:xfrm>
            <a:off x="601925" y="1690825"/>
            <a:ext cx="11074200" cy="25704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Generalized Anxiety Disorder</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Obsessive Compulsive Disorder</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Panic Disorder</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Post Traumatic Stress Disorder</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Social Phobia / Social Anxiety Disorder</a:t>
            </a:r>
            <a:endParaRPr sz="3100">
              <a:latin typeface="Calibri"/>
              <a:ea typeface="Calibri"/>
              <a:cs typeface="Calibri"/>
              <a:sym typeface="Calibri"/>
            </a:endParaRPr>
          </a:p>
        </p:txBody>
      </p:sp>
      <p:sp>
        <p:nvSpPr>
          <p:cNvPr id="161" name="Google Shape;161;p23"/>
          <p:cNvSpPr txBox="1"/>
          <p:nvPr/>
        </p:nvSpPr>
        <p:spPr>
          <a:xfrm>
            <a:off x="5280300" y="5640400"/>
            <a:ext cx="691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https://www.verywellmind.com/dsm-5-criteria-for-generalized-anxiety-disorder-1393147</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Diagnostic Criteria: Generalized Anxiety Disorder</a:t>
            </a:r>
            <a:endParaRPr/>
          </a:p>
        </p:txBody>
      </p:sp>
      <p:sp>
        <p:nvSpPr>
          <p:cNvPr id="168" name="Google Shape;168;p24"/>
          <p:cNvSpPr txBox="1"/>
          <p:nvPr/>
        </p:nvSpPr>
        <p:spPr>
          <a:xfrm>
            <a:off x="601925" y="1690825"/>
            <a:ext cx="11074200" cy="40020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The presence of excessive anxiety and worry about a variety of topics, events, or activities. (Usually occurs for at least six months)</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The worry is difficult to control, and can shift from one topic to another</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en-US" sz="3100">
                <a:latin typeface="Calibri"/>
                <a:ea typeface="Calibri"/>
                <a:cs typeface="Calibri"/>
                <a:sym typeface="Calibri"/>
              </a:rPr>
              <a:t>At least three of the following physical symptoms: restlessness, tiring easily, impaired concentration, irritability, muscle aches or soreness, difficulty sleeping</a:t>
            </a:r>
            <a:endParaRPr sz="3100">
              <a:latin typeface="Calibri"/>
              <a:ea typeface="Calibri"/>
              <a:cs typeface="Calibri"/>
              <a:sym typeface="Calibri"/>
            </a:endParaRPr>
          </a:p>
        </p:txBody>
      </p:sp>
      <p:sp>
        <p:nvSpPr>
          <p:cNvPr id="169" name="Google Shape;169;p24"/>
          <p:cNvSpPr txBox="1"/>
          <p:nvPr/>
        </p:nvSpPr>
        <p:spPr>
          <a:xfrm>
            <a:off x="5280300" y="5640400"/>
            <a:ext cx="691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https://www.verywellmind.com/dsm-5-criteria-for-generalized-anxiety-disorder-1393147</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418312" y="35326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Questions about diagnoses?</a:t>
            </a:r>
            <a:endParaRPr/>
          </a:p>
        </p:txBody>
      </p:sp>
      <p:pic>
        <p:nvPicPr>
          <p:cNvPr id="176" name="Google Shape;176;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78595" y="645775"/>
            <a:ext cx="3938851" cy="2625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000"/>
              <a:t>Pre-Departure</a:t>
            </a:r>
            <a:endParaRPr sz="6000"/>
          </a:p>
        </p:txBody>
      </p:sp>
      <p:sp>
        <p:nvSpPr>
          <p:cNvPr id="182" name="Google Shape;182;p26"/>
          <p:cNvSpPr txBox="1">
            <a:spLocks noGrp="1"/>
          </p:cNvSpPr>
          <p:nvPr>
            <p:ph type="body" idx="1"/>
          </p:nvPr>
        </p:nvSpPr>
        <p:spPr>
          <a:xfrm>
            <a:off x="428175" y="2447175"/>
            <a:ext cx="5452800" cy="1963800"/>
          </a:xfrm>
          <a:prstGeom prst="rect">
            <a:avLst/>
          </a:prstGeom>
        </p:spPr>
        <p:txBody>
          <a:bodyPr spcFirstLastPara="1" wrap="square" lIns="91425" tIns="45700" rIns="91425" bIns="45700" anchor="t" anchorCtr="0">
            <a:normAutofit fontScale="92500"/>
          </a:bodyPr>
          <a:lstStyle/>
          <a:p>
            <a:pPr marL="457200" lvl="0" indent="-342900" algn="l" rtl="0">
              <a:spcBef>
                <a:spcPts val="1000"/>
              </a:spcBef>
              <a:spcAft>
                <a:spcPts val="0"/>
              </a:spcAft>
              <a:buSzPts val="1800"/>
              <a:buChar char="•"/>
            </a:pPr>
            <a:r>
              <a:rPr lang="en-US"/>
              <a:t>Program Marketing and Outreach</a:t>
            </a:r>
            <a:endParaRPr/>
          </a:p>
          <a:p>
            <a:pPr marL="457200" lvl="0" indent="-342900" algn="l" rtl="0">
              <a:lnSpc>
                <a:spcPct val="200000"/>
              </a:lnSpc>
              <a:spcBef>
                <a:spcPts val="1000"/>
              </a:spcBef>
              <a:spcAft>
                <a:spcPts val="1000"/>
              </a:spcAft>
              <a:buSzPts val="1800"/>
              <a:buChar char="•"/>
            </a:pPr>
            <a:r>
              <a:rPr lang="en-US"/>
              <a:t>Working with students</a:t>
            </a:r>
            <a:endParaRPr/>
          </a:p>
        </p:txBody>
      </p:sp>
      <p:pic>
        <p:nvPicPr>
          <p:cNvPr id="183" name="Google Shape;183;p26" descr="Photo of smiling students in a circle in a room with wood floors, a white board, and no furniture."/>
          <p:cNvPicPr preferRelativeResize="0"/>
          <p:nvPr/>
        </p:nvPicPr>
        <p:blipFill>
          <a:blip r:embed="rId3">
            <a:alphaModFix/>
          </a:blip>
          <a:stretch>
            <a:fillRect/>
          </a:stretch>
        </p:blipFill>
        <p:spPr>
          <a:xfrm>
            <a:off x="6588275" y="1894600"/>
            <a:ext cx="4842800" cy="363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Know your programs!</a:t>
            </a:r>
            <a:endParaRPr dirty="0"/>
          </a:p>
        </p:txBody>
      </p:sp>
      <p:graphicFrame>
        <p:nvGraphicFramePr>
          <p:cNvPr id="190" name="Google Shape;190;p27"/>
          <p:cNvGraphicFramePr/>
          <p:nvPr>
            <p:extLst>
              <p:ext uri="{D42A27DB-BD31-4B8C-83A1-F6EECF244321}">
                <p14:modId xmlns:p14="http://schemas.microsoft.com/office/powerpoint/2010/main" val="633030071"/>
              </p:ext>
            </p:extLst>
          </p:nvPr>
        </p:nvGraphicFramePr>
        <p:xfrm>
          <a:off x="952500" y="1826295"/>
          <a:ext cx="10287000" cy="3317995"/>
        </p:xfrm>
        <a:graphic>
          <a:graphicData uri="http://schemas.openxmlformats.org/drawingml/2006/table">
            <a:tbl>
              <a:tblPr firstRow="1">
                <a:noFill/>
                <a:tableStyleId>{8AEA2A0B-CC65-4658-8DE3-ED7493AC440B}</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82300">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r>
                        <a:rPr lang="en-US" dirty="0"/>
                        <a:t>Supportive</a:t>
                      </a:r>
                      <a:endParaRPr dirty="0"/>
                    </a:p>
                  </a:txBody>
                  <a:tcPr marL="91425" marR="91425" marT="91425" marB="91425"/>
                </a:tc>
                <a:tc>
                  <a:txBody>
                    <a:bodyPr/>
                    <a:lstStyle/>
                    <a:p>
                      <a:pPr marL="0" lvl="0" indent="0" algn="ctr" rtl="0">
                        <a:spcBef>
                          <a:spcPts val="0"/>
                        </a:spcBef>
                        <a:spcAft>
                          <a:spcPts val="0"/>
                        </a:spcAft>
                        <a:buNone/>
                      </a:pPr>
                      <a:r>
                        <a:rPr lang="en-US" dirty="0"/>
                        <a:t>Challenging</a:t>
                      </a:r>
                      <a:endParaRPr dirty="0"/>
                    </a:p>
                  </a:txBody>
                  <a:tcPr marL="91425" marR="91425" marT="91425" marB="91425"/>
                </a:tc>
                <a:extLst>
                  <a:ext uri="{0D108BD9-81ED-4DB2-BD59-A6C34878D82A}">
                    <a16:rowId xmlns:a16="http://schemas.microsoft.com/office/drawing/2014/main" val="10000"/>
                  </a:ext>
                </a:extLst>
              </a:tr>
              <a:tr h="742050">
                <a:tc>
                  <a:txBody>
                    <a:bodyPr/>
                    <a:lstStyle/>
                    <a:p>
                      <a:pPr marL="0" lvl="0" indent="0" algn="l" rtl="0">
                        <a:spcBef>
                          <a:spcPts val="0"/>
                        </a:spcBef>
                        <a:spcAft>
                          <a:spcPts val="0"/>
                        </a:spcAft>
                        <a:buNone/>
                      </a:pPr>
                      <a:r>
                        <a:rPr lang="en-US"/>
                        <a:t>Change/transitions</a:t>
                      </a:r>
                      <a:endParaRPr/>
                    </a:p>
                  </a:txBody>
                  <a:tcPr marL="91425" marR="91425" marT="91425" marB="91425"/>
                </a:tc>
                <a:tc>
                  <a:txBody>
                    <a:bodyPr/>
                    <a:lstStyle/>
                    <a:p>
                      <a:pPr marL="0" lvl="0" indent="0" algn="l" rtl="0">
                        <a:spcBef>
                          <a:spcPts val="0"/>
                        </a:spcBef>
                        <a:spcAft>
                          <a:spcPts val="0"/>
                        </a:spcAft>
                        <a:buNone/>
                      </a:pPr>
                      <a:r>
                        <a:rPr lang="en-US"/>
                        <a:t>Very few (or no) transitions; regular day-to-day routine</a:t>
                      </a:r>
                      <a:endParaRPr/>
                    </a:p>
                  </a:txBody>
                  <a:tcPr marL="91425" marR="91425" marT="91425" marB="91425"/>
                </a:tc>
                <a:tc>
                  <a:txBody>
                    <a:bodyPr/>
                    <a:lstStyle/>
                    <a:p>
                      <a:pPr marL="0" lvl="0" indent="0" algn="l" rtl="0">
                        <a:spcBef>
                          <a:spcPts val="0"/>
                        </a:spcBef>
                        <a:spcAft>
                          <a:spcPts val="0"/>
                        </a:spcAft>
                        <a:buNone/>
                      </a:pPr>
                      <a:r>
                        <a:rPr lang="en-US" dirty="0"/>
                        <a:t>Program moves around a lot; variable schedule</a:t>
                      </a:r>
                      <a:endParaRPr dirty="0"/>
                    </a:p>
                  </a:txBody>
                  <a:tcPr marL="91425" marR="91425" marT="91425" marB="91425"/>
                </a:tc>
                <a:extLst>
                  <a:ext uri="{0D108BD9-81ED-4DB2-BD59-A6C34878D82A}">
                    <a16:rowId xmlns:a16="http://schemas.microsoft.com/office/drawing/2014/main" val="10001"/>
                  </a:ext>
                </a:extLst>
              </a:tr>
              <a:tr h="1001775">
                <a:tc>
                  <a:txBody>
                    <a:bodyPr/>
                    <a:lstStyle/>
                    <a:p>
                      <a:pPr marL="0" lvl="0" indent="0" algn="l" rtl="0">
                        <a:spcBef>
                          <a:spcPts val="0"/>
                        </a:spcBef>
                        <a:spcAft>
                          <a:spcPts val="0"/>
                        </a:spcAft>
                        <a:buNone/>
                      </a:pPr>
                      <a:r>
                        <a:rPr lang="en-US"/>
                        <a:t>Sensory input</a:t>
                      </a:r>
                      <a:endParaRPr/>
                    </a:p>
                  </a:txBody>
                  <a:tcPr marL="91425" marR="91425" marT="91425" marB="91425"/>
                </a:tc>
                <a:tc>
                  <a:txBody>
                    <a:bodyPr/>
                    <a:lstStyle/>
                    <a:p>
                      <a:pPr marL="0" lvl="0" indent="0" algn="l" rtl="0">
                        <a:spcBef>
                          <a:spcPts val="0"/>
                        </a:spcBef>
                        <a:spcAft>
                          <a:spcPts val="0"/>
                        </a:spcAft>
                        <a:buNone/>
                      </a:pPr>
                      <a:r>
                        <a:rPr lang="en-US"/>
                        <a:t>Ability to minimize exposure to loud/chaotic environments (bright lights, temperature extremes, loud noises)</a:t>
                      </a:r>
                      <a:endParaRPr/>
                    </a:p>
                  </a:txBody>
                  <a:tcPr marL="91425" marR="91425" marT="91425" marB="91425"/>
                </a:tc>
                <a:tc>
                  <a:txBody>
                    <a:bodyPr/>
                    <a:lstStyle/>
                    <a:p>
                      <a:pPr marL="0" lvl="0" indent="0" algn="l" rtl="0">
                        <a:spcBef>
                          <a:spcPts val="0"/>
                        </a:spcBef>
                        <a:spcAft>
                          <a:spcPts val="0"/>
                        </a:spcAft>
                        <a:buNone/>
                      </a:pPr>
                      <a:r>
                        <a:rPr lang="en-US" dirty="0"/>
                        <a:t>Navigation in crowded cities, loud/busy program center, extreme heat or cold</a:t>
                      </a:r>
                      <a:endParaRPr dirty="0"/>
                    </a:p>
                  </a:txBody>
                  <a:tcPr marL="91425" marR="91425" marT="91425" marB="91425"/>
                </a:tc>
                <a:extLst>
                  <a:ext uri="{0D108BD9-81ED-4DB2-BD59-A6C34878D82A}">
                    <a16:rowId xmlns:a16="http://schemas.microsoft.com/office/drawing/2014/main" val="10002"/>
                  </a:ext>
                </a:extLst>
              </a:tr>
              <a:tr h="482300">
                <a:tc>
                  <a:txBody>
                    <a:bodyPr/>
                    <a:lstStyle/>
                    <a:p>
                      <a:pPr marL="0" lvl="0" indent="0" algn="l" rtl="0">
                        <a:spcBef>
                          <a:spcPts val="0"/>
                        </a:spcBef>
                        <a:spcAft>
                          <a:spcPts val="0"/>
                        </a:spcAft>
                        <a:buNone/>
                      </a:pPr>
                      <a:r>
                        <a:rPr lang="en-US"/>
                        <a:t>Housing</a:t>
                      </a:r>
                      <a:endParaRPr/>
                    </a:p>
                  </a:txBody>
                  <a:tcPr marL="91425" marR="91425" marT="91425" marB="91425"/>
                </a:tc>
                <a:tc>
                  <a:txBody>
                    <a:bodyPr/>
                    <a:lstStyle/>
                    <a:p>
                      <a:pPr marL="0" lvl="0" indent="0" algn="l" rtl="0">
                        <a:spcBef>
                          <a:spcPts val="0"/>
                        </a:spcBef>
                        <a:spcAft>
                          <a:spcPts val="0"/>
                        </a:spcAft>
                        <a:buNone/>
                      </a:pPr>
                      <a:r>
                        <a:rPr lang="en-US"/>
                        <a:t>Comfortable, low-sensory environments</a:t>
                      </a:r>
                      <a:endParaRPr/>
                    </a:p>
                  </a:txBody>
                  <a:tcPr marL="91425" marR="91425" marT="91425" marB="91425"/>
                </a:tc>
                <a:tc>
                  <a:txBody>
                    <a:bodyPr/>
                    <a:lstStyle/>
                    <a:p>
                      <a:pPr marL="0" lvl="0" indent="0" algn="l" rtl="0">
                        <a:spcBef>
                          <a:spcPts val="0"/>
                        </a:spcBef>
                        <a:spcAft>
                          <a:spcPts val="0"/>
                        </a:spcAft>
                        <a:buNone/>
                      </a:pPr>
                      <a:r>
                        <a:rPr lang="en-US"/>
                        <a:t>Crowded, rowdy housing arrangements</a:t>
                      </a:r>
                      <a:endParaRPr/>
                    </a:p>
                  </a:txBody>
                  <a:tcPr marL="91425" marR="91425" marT="91425" marB="91425"/>
                </a:tc>
                <a:extLst>
                  <a:ext uri="{0D108BD9-81ED-4DB2-BD59-A6C34878D82A}">
                    <a16:rowId xmlns:a16="http://schemas.microsoft.com/office/drawing/2014/main" val="10003"/>
                  </a:ext>
                </a:extLst>
              </a:tr>
              <a:tr h="482300">
                <a:tc>
                  <a:txBody>
                    <a:bodyPr/>
                    <a:lstStyle/>
                    <a:p>
                      <a:pPr marL="0" lvl="0" indent="0" algn="l" rtl="0">
                        <a:spcBef>
                          <a:spcPts val="0"/>
                        </a:spcBef>
                        <a:spcAft>
                          <a:spcPts val="0"/>
                        </a:spcAft>
                        <a:buNone/>
                      </a:pPr>
                      <a:r>
                        <a:rPr lang="en-US"/>
                        <a:t>Independence</a:t>
                      </a:r>
                      <a:endParaRPr/>
                    </a:p>
                  </a:txBody>
                  <a:tcPr marL="91425" marR="91425" marT="91425" marB="91425"/>
                </a:tc>
                <a:tc>
                  <a:txBody>
                    <a:bodyPr/>
                    <a:lstStyle/>
                    <a:p>
                      <a:pPr marL="0" lvl="0" indent="0" algn="l" rtl="0">
                        <a:spcBef>
                          <a:spcPts val="0"/>
                        </a:spcBef>
                        <a:spcAft>
                          <a:spcPts val="0"/>
                        </a:spcAft>
                        <a:buNone/>
                      </a:pPr>
                      <a:r>
                        <a:rPr lang="en-US"/>
                        <a:t>Opportunities for exploration with plenty of support and guidance available</a:t>
                      </a:r>
                      <a:endParaRPr/>
                    </a:p>
                  </a:txBody>
                  <a:tcPr marL="91425" marR="91425" marT="91425" marB="91425"/>
                </a:tc>
                <a:tc>
                  <a:txBody>
                    <a:bodyPr/>
                    <a:lstStyle/>
                    <a:p>
                      <a:pPr marL="0" lvl="0" indent="0" algn="l" rtl="0">
                        <a:spcBef>
                          <a:spcPts val="0"/>
                        </a:spcBef>
                        <a:spcAft>
                          <a:spcPts val="0"/>
                        </a:spcAft>
                        <a:buNone/>
                      </a:pPr>
                      <a:r>
                        <a:rPr lang="en-US" dirty="0"/>
                        <a:t>High degree of independence</a:t>
                      </a: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8" descr="Screen shot of text labeled &quot;Considerations&quot;. Categories include Free time/Independence, Physical Demands, Transitions, and Stimuli. Each section contains a marker (Flexible, Low, Low, Low) with a description of why it earned this label."/>
          <p:cNvPicPr preferRelativeResize="0"/>
          <p:nvPr/>
        </p:nvPicPr>
        <p:blipFill>
          <a:blip r:embed="rId3">
            <a:alphaModFix/>
          </a:blip>
          <a:stretch>
            <a:fillRect/>
          </a:stretch>
        </p:blipFill>
        <p:spPr>
          <a:xfrm>
            <a:off x="7893000" y="1369575"/>
            <a:ext cx="3653649" cy="4862375"/>
          </a:xfrm>
          <a:prstGeom prst="rect">
            <a:avLst/>
          </a:prstGeom>
          <a:noFill/>
          <a:ln>
            <a:noFill/>
          </a:ln>
        </p:spPr>
      </p:pic>
      <p:sp>
        <p:nvSpPr>
          <p:cNvPr id="197" name="Google Shape;197;p28"/>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Program description and promotion</a:t>
            </a:r>
            <a:endParaRPr/>
          </a:p>
        </p:txBody>
      </p:sp>
      <p:pic>
        <p:nvPicPr>
          <p:cNvPr id="198" name="Google Shape;198;p28" descr="Screen shot of text labeled &quot;Considerations&quot;. Categories include Free time/Independence, Physical Demands, Transitions, and Stimuli. Each section contains a marker (Flexible, Low, Low, Low) with a description of why it earned this label."/>
          <p:cNvPicPr preferRelativeResize="0"/>
          <p:nvPr/>
        </p:nvPicPr>
        <p:blipFill>
          <a:blip r:embed="rId4">
            <a:alphaModFix/>
          </a:blip>
          <a:stretch>
            <a:fillRect/>
          </a:stretch>
        </p:blipFill>
        <p:spPr>
          <a:xfrm>
            <a:off x="705000" y="1369575"/>
            <a:ext cx="3790950" cy="4667250"/>
          </a:xfrm>
          <a:prstGeom prst="rect">
            <a:avLst/>
          </a:prstGeom>
          <a:noFill/>
          <a:ln>
            <a:noFill/>
          </a:ln>
        </p:spPr>
      </p:pic>
      <p:sp>
        <p:nvSpPr>
          <p:cNvPr id="199" name="Google Shape;199;p28"/>
          <p:cNvSpPr/>
          <p:nvPr/>
        </p:nvSpPr>
        <p:spPr>
          <a:xfrm>
            <a:off x="4292425" y="1557050"/>
            <a:ext cx="2950500" cy="13257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a:solidFill>
                  <a:schemeClr val="dk1"/>
                </a:solidFill>
              </a:rPr>
              <a:t>St. Croix, USVI</a:t>
            </a:r>
            <a:endParaRPr>
              <a:solidFill>
                <a:schemeClr val="dk1"/>
              </a:solidFill>
            </a:endParaRPr>
          </a:p>
          <a:p>
            <a:pPr marL="0" lvl="0" indent="0" algn="ctr" rtl="0">
              <a:spcBef>
                <a:spcPts val="0"/>
              </a:spcBef>
              <a:spcAft>
                <a:spcPts val="0"/>
              </a:spcAft>
              <a:buNone/>
            </a:pPr>
            <a:r>
              <a:rPr lang="en-US">
                <a:solidFill>
                  <a:schemeClr val="dk1"/>
                </a:solidFill>
              </a:rPr>
              <a:t>Internatural Communication</a:t>
            </a:r>
            <a:endParaRPr/>
          </a:p>
        </p:txBody>
      </p:sp>
      <p:sp>
        <p:nvSpPr>
          <p:cNvPr id="200" name="Google Shape;200;p28"/>
          <p:cNvSpPr/>
          <p:nvPr/>
        </p:nvSpPr>
        <p:spPr>
          <a:xfrm>
            <a:off x="5086125" y="4249425"/>
            <a:ext cx="2950500" cy="13257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a:solidFill>
                  <a:schemeClr val="dk1"/>
                </a:solidFill>
              </a:rPr>
              <a:t>Berlin, Germany</a:t>
            </a:r>
            <a:endParaRPr>
              <a:solidFill>
                <a:schemeClr val="dk1"/>
              </a:solidFill>
            </a:endParaRPr>
          </a:p>
          <a:p>
            <a:pPr marL="0" lvl="0" indent="0" algn="ctr" rtl="0">
              <a:spcBef>
                <a:spcPts val="0"/>
              </a:spcBef>
              <a:spcAft>
                <a:spcPts val="0"/>
              </a:spcAft>
              <a:buNone/>
            </a:pPr>
            <a:r>
              <a:rPr lang="en-US">
                <a:solidFill>
                  <a:schemeClr val="dk1"/>
                </a:solidFill>
              </a:rPr>
              <a:t>Cities at War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Pre-Departure: What we may see</a:t>
            </a:r>
            <a:endParaRPr/>
          </a:p>
        </p:txBody>
      </p:sp>
      <p:sp>
        <p:nvSpPr>
          <p:cNvPr id="206" name="Google Shape;206;p29"/>
          <p:cNvSpPr txBox="1">
            <a:spLocks noGrp="1"/>
          </p:cNvSpPr>
          <p:nvPr>
            <p:ph type="body" idx="1"/>
          </p:nvPr>
        </p:nvSpPr>
        <p:spPr>
          <a:xfrm>
            <a:off x="428175" y="3522750"/>
            <a:ext cx="5324700" cy="243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Overwhelmed with choices</a:t>
            </a:r>
            <a:endParaRPr/>
          </a:p>
        </p:txBody>
      </p:sp>
      <p:sp>
        <p:nvSpPr>
          <p:cNvPr id="207" name="Google Shape;207;p29">
            <a:extLst>
              <a:ext uri="{C183D7F6-B498-43B3-948B-1728B52AA6E4}">
                <adec:decorative xmlns:adec="http://schemas.microsoft.com/office/drawing/2017/decorative" val="1"/>
              </a:ext>
            </a:extLst>
          </p:cNvPr>
          <p:cNvSpPr/>
          <p:nvPr/>
        </p:nvSpPr>
        <p:spPr>
          <a:xfrm rot="-805057">
            <a:off x="5085091" y="3158019"/>
            <a:ext cx="1934092" cy="246745"/>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a:extLst>
              <a:ext uri="{C183D7F6-B498-43B3-948B-1728B52AA6E4}">
                <adec:decorative xmlns:adec="http://schemas.microsoft.com/office/drawing/2017/decorative" val="1"/>
              </a:ext>
            </a:extLst>
          </p:cNvPr>
          <p:cNvSpPr/>
          <p:nvPr/>
        </p:nvSpPr>
        <p:spPr>
          <a:xfrm>
            <a:off x="5085075" y="3625800"/>
            <a:ext cx="1934100" cy="2466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a:extLst>
              <a:ext uri="{C183D7F6-B498-43B3-948B-1728B52AA6E4}">
                <adec:decorative xmlns:adec="http://schemas.microsoft.com/office/drawing/2017/decorative" val="1"/>
              </a:ext>
            </a:extLst>
          </p:cNvPr>
          <p:cNvSpPr/>
          <p:nvPr/>
        </p:nvSpPr>
        <p:spPr>
          <a:xfrm rot="614380">
            <a:off x="5085113" y="4042339"/>
            <a:ext cx="1934003" cy="246621"/>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txBox="1">
            <a:spLocks noGrp="1"/>
          </p:cNvSpPr>
          <p:nvPr>
            <p:ph type="body" idx="1"/>
          </p:nvPr>
        </p:nvSpPr>
        <p:spPr>
          <a:xfrm>
            <a:off x="7260975" y="2575450"/>
            <a:ext cx="4313700" cy="3177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Avoid loud, crowded info events</a:t>
            </a:r>
            <a:endParaRPr/>
          </a:p>
          <a:p>
            <a:pPr marL="457200" lvl="0" indent="-342900" algn="l" rtl="0">
              <a:lnSpc>
                <a:spcPct val="90000"/>
              </a:lnSpc>
              <a:spcBef>
                <a:spcPts val="1000"/>
              </a:spcBef>
              <a:spcAft>
                <a:spcPts val="0"/>
              </a:spcAft>
              <a:buSzPts val="1800"/>
              <a:buChar char="•"/>
            </a:pPr>
            <a:r>
              <a:rPr lang="en-US"/>
              <a:t>Provide individualized support</a:t>
            </a:r>
            <a:endParaRPr/>
          </a:p>
          <a:p>
            <a:pPr marL="457200" lvl="0" indent="-342900" algn="l" rtl="0">
              <a:lnSpc>
                <a:spcPct val="90000"/>
              </a:lnSpc>
              <a:spcBef>
                <a:spcPts val="1000"/>
              </a:spcBef>
              <a:spcAft>
                <a:spcPts val="0"/>
              </a:spcAft>
              <a:buSzPts val="1800"/>
              <a:buChar char="•"/>
            </a:pPr>
            <a:r>
              <a:rPr lang="en-US"/>
              <a:t>Specific outreach to student groups</a:t>
            </a:r>
            <a:endParaRPr/>
          </a:p>
          <a:p>
            <a:pPr marL="0" lvl="0" indent="0" algn="l" rtl="0">
              <a:lnSpc>
                <a:spcPct val="90000"/>
              </a:lnSpc>
              <a:spcBef>
                <a:spcPts val="1000"/>
              </a:spcBef>
              <a:spcAft>
                <a:spcPts val="1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69" name="Google Shape;69;p12"/>
          <p:cNvSpPr txBox="1">
            <a:spLocks noGrp="1"/>
          </p:cNvSpPr>
          <p:nvPr>
            <p:ph type="body" idx="1"/>
          </p:nvPr>
        </p:nvSpPr>
        <p:spPr>
          <a:xfrm>
            <a:off x="428175" y="1825625"/>
            <a:ext cx="11146800" cy="41301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2800"/>
              <a:buNone/>
            </a:pPr>
            <a:r>
              <a:rPr lang="en-US" b="1"/>
              <a:t>Introductions</a:t>
            </a:r>
            <a:r>
              <a:rPr lang="en-US"/>
              <a:t> Who are we? Who are you? What will you learn today? </a:t>
            </a:r>
            <a:endParaRPr/>
          </a:p>
          <a:p>
            <a:pPr marL="228600" lvl="0" indent="0" algn="l" rtl="0">
              <a:lnSpc>
                <a:spcPct val="90000"/>
              </a:lnSpc>
              <a:spcBef>
                <a:spcPts val="0"/>
              </a:spcBef>
              <a:spcAft>
                <a:spcPts val="0"/>
              </a:spcAft>
              <a:buClr>
                <a:schemeClr val="dk1"/>
              </a:buClr>
              <a:buSzPts val="2800"/>
              <a:buNone/>
            </a:pPr>
            <a:endParaRPr/>
          </a:p>
          <a:p>
            <a:pPr marL="228600" lvl="0" indent="0" algn="l" rtl="0">
              <a:lnSpc>
                <a:spcPct val="90000"/>
              </a:lnSpc>
              <a:spcBef>
                <a:spcPts val="0"/>
              </a:spcBef>
              <a:spcAft>
                <a:spcPts val="0"/>
              </a:spcAft>
              <a:buClr>
                <a:schemeClr val="dk1"/>
              </a:buClr>
              <a:buSzPts val="2800"/>
              <a:buNone/>
            </a:pPr>
            <a:r>
              <a:rPr lang="en-US" b="1"/>
              <a:t>Autism and Anxiety</a:t>
            </a:r>
            <a:r>
              <a:rPr lang="en-US"/>
              <a:t> Diagnostic criteria; what you might observe</a:t>
            </a:r>
            <a:endParaRPr/>
          </a:p>
          <a:p>
            <a:pPr marL="228600" lvl="0" indent="0" algn="l" rtl="0">
              <a:lnSpc>
                <a:spcPct val="90000"/>
              </a:lnSpc>
              <a:spcBef>
                <a:spcPts val="0"/>
              </a:spcBef>
              <a:spcAft>
                <a:spcPts val="0"/>
              </a:spcAft>
              <a:buClr>
                <a:schemeClr val="dk1"/>
              </a:buClr>
              <a:buSzPts val="2800"/>
              <a:buNone/>
            </a:pPr>
            <a:endParaRPr/>
          </a:p>
          <a:p>
            <a:pPr marL="228600" lvl="0" indent="0" algn="l" rtl="0">
              <a:lnSpc>
                <a:spcPct val="100000"/>
              </a:lnSpc>
              <a:spcBef>
                <a:spcPts val="0"/>
              </a:spcBef>
              <a:spcAft>
                <a:spcPts val="0"/>
              </a:spcAft>
              <a:buClr>
                <a:schemeClr val="dk1"/>
              </a:buClr>
              <a:buSzPts val="1100"/>
              <a:buFont typeface="Arial"/>
              <a:buNone/>
            </a:pPr>
            <a:r>
              <a:rPr lang="en-US" b="1"/>
              <a:t>Pre-departure</a:t>
            </a:r>
            <a:r>
              <a:rPr lang="en-US"/>
              <a:t> Strategies for program marketing and student outreach</a:t>
            </a:r>
            <a:endParaRPr/>
          </a:p>
          <a:p>
            <a:pPr marL="228600" lvl="0" indent="0" algn="l" rtl="0">
              <a:lnSpc>
                <a:spcPct val="100000"/>
              </a:lnSpc>
              <a:spcBef>
                <a:spcPts val="0"/>
              </a:spcBef>
              <a:spcAft>
                <a:spcPts val="0"/>
              </a:spcAft>
              <a:buClr>
                <a:schemeClr val="dk1"/>
              </a:buClr>
              <a:buSzPts val="1100"/>
              <a:buFont typeface="Arial"/>
              <a:buNone/>
            </a:pPr>
            <a:endParaRPr/>
          </a:p>
          <a:p>
            <a:pPr marL="228600" lvl="0" indent="0" algn="l" rtl="0">
              <a:lnSpc>
                <a:spcPct val="100000"/>
              </a:lnSpc>
              <a:spcBef>
                <a:spcPts val="0"/>
              </a:spcBef>
              <a:spcAft>
                <a:spcPts val="0"/>
              </a:spcAft>
              <a:buClr>
                <a:schemeClr val="dk1"/>
              </a:buClr>
              <a:buSzPts val="1100"/>
              <a:buFont typeface="Arial"/>
              <a:buNone/>
            </a:pPr>
            <a:r>
              <a:rPr lang="en-US" b="1"/>
              <a:t>On-site support</a:t>
            </a:r>
            <a:r>
              <a:rPr lang="en-US"/>
              <a:t> Strategies to help students succeed</a:t>
            </a:r>
            <a:endParaRPr/>
          </a:p>
          <a:p>
            <a:pPr marL="228600" lvl="0" indent="0" algn="l" rtl="0">
              <a:lnSpc>
                <a:spcPct val="90000"/>
              </a:lnSpc>
              <a:spcBef>
                <a:spcPts val="0"/>
              </a:spcBef>
              <a:spcAft>
                <a:spcPts val="0"/>
              </a:spcAft>
              <a:buClr>
                <a:schemeClr val="dk1"/>
              </a:buClr>
              <a:buSzPts val="2800"/>
              <a:buNone/>
            </a:pPr>
            <a:endParaRPr/>
          </a:p>
          <a:p>
            <a:pPr marL="228600" lvl="0" indent="0" algn="l" rtl="0">
              <a:lnSpc>
                <a:spcPct val="90000"/>
              </a:lnSpc>
              <a:spcBef>
                <a:spcPts val="0"/>
              </a:spcBef>
              <a:spcAft>
                <a:spcPts val="0"/>
              </a:spcAft>
              <a:buClr>
                <a:schemeClr val="dk1"/>
              </a:buClr>
              <a:buSzPts val="2800"/>
              <a:buNone/>
            </a:pPr>
            <a:r>
              <a:rPr lang="en-US" b="1"/>
              <a:t>Expanding Access </a:t>
            </a:r>
            <a:r>
              <a:rPr lang="en-US"/>
              <a:t>Disclosure and student support on-campus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Pre-Departure: What we may see (part one)</a:t>
            </a:r>
            <a:endParaRPr dirty="0"/>
          </a:p>
        </p:txBody>
      </p:sp>
      <p:sp>
        <p:nvSpPr>
          <p:cNvPr id="216" name="Google Shape;216;p30"/>
          <p:cNvSpPr txBox="1">
            <a:spLocks noGrp="1"/>
          </p:cNvSpPr>
          <p:nvPr>
            <p:ph type="body" idx="1"/>
          </p:nvPr>
        </p:nvSpPr>
        <p:spPr>
          <a:xfrm>
            <a:off x="428175" y="1845250"/>
            <a:ext cx="4564800" cy="380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Repeated questions or focus on details</a:t>
            </a:r>
            <a:endParaRPr/>
          </a:p>
        </p:txBody>
      </p:sp>
      <p:sp>
        <p:nvSpPr>
          <p:cNvPr id="217" name="Google Shape;217;p30">
            <a:extLst>
              <a:ext uri="{C183D7F6-B498-43B3-948B-1728B52AA6E4}">
                <adec:decorative xmlns:adec="http://schemas.microsoft.com/office/drawing/2017/decorative" val="1"/>
              </a:ext>
            </a:extLst>
          </p:cNvPr>
          <p:cNvSpPr/>
          <p:nvPr/>
        </p:nvSpPr>
        <p:spPr>
          <a:xfrm rot="-805057">
            <a:off x="5085091" y="3158019"/>
            <a:ext cx="1934092" cy="246745"/>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a:extLst>
              <a:ext uri="{C183D7F6-B498-43B3-948B-1728B52AA6E4}">
                <adec:decorative xmlns:adec="http://schemas.microsoft.com/office/drawing/2017/decorative" val="1"/>
              </a:ext>
            </a:extLst>
          </p:cNvPr>
          <p:cNvSpPr/>
          <p:nvPr/>
        </p:nvSpPr>
        <p:spPr>
          <a:xfrm>
            <a:off x="5085075" y="3625800"/>
            <a:ext cx="1934100" cy="2466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a:extLst>
              <a:ext uri="{C183D7F6-B498-43B3-948B-1728B52AA6E4}">
                <adec:decorative xmlns:adec="http://schemas.microsoft.com/office/drawing/2017/decorative" val="1"/>
              </a:ext>
            </a:extLst>
          </p:cNvPr>
          <p:cNvSpPr/>
          <p:nvPr/>
        </p:nvSpPr>
        <p:spPr>
          <a:xfrm rot="976060">
            <a:off x="5085063" y="4138376"/>
            <a:ext cx="1934136" cy="246552"/>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txBox="1">
            <a:spLocks noGrp="1"/>
          </p:cNvSpPr>
          <p:nvPr>
            <p:ph type="body" idx="1"/>
          </p:nvPr>
        </p:nvSpPr>
        <p:spPr>
          <a:xfrm>
            <a:off x="7260975" y="2575450"/>
            <a:ext cx="4313700" cy="3177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Provide as much info as possible ahead of time</a:t>
            </a:r>
            <a:endParaRPr/>
          </a:p>
          <a:p>
            <a:pPr marL="457200" lvl="0" indent="-342900" algn="l" rtl="0">
              <a:lnSpc>
                <a:spcPct val="90000"/>
              </a:lnSpc>
              <a:spcBef>
                <a:spcPts val="1000"/>
              </a:spcBef>
              <a:spcAft>
                <a:spcPts val="0"/>
              </a:spcAft>
              <a:buSzPts val="1800"/>
              <a:buChar char="•"/>
            </a:pPr>
            <a:r>
              <a:rPr lang="en-US"/>
              <a:t>Answer questions; be patient</a:t>
            </a:r>
            <a:endParaRPr/>
          </a:p>
          <a:p>
            <a:pPr marL="457200" lvl="0" indent="-342900" algn="l" rtl="0">
              <a:lnSpc>
                <a:spcPct val="90000"/>
              </a:lnSpc>
              <a:spcBef>
                <a:spcPts val="1000"/>
              </a:spcBef>
              <a:spcAft>
                <a:spcPts val="0"/>
              </a:spcAft>
              <a:buSzPts val="1800"/>
              <a:buChar char="•"/>
            </a:pPr>
            <a:r>
              <a:rPr lang="en-US"/>
              <a:t>Useful fodder for discussion about support</a:t>
            </a:r>
            <a:endParaRPr/>
          </a:p>
          <a:p>
            <a:pPr marL="0" lvl="0" indent="0" algn="l" rtl="0">
              <a:lnSpc>
                <a:spcPct val="90000"/>
              </a:lnSpc>
              <a:spcBef>
                <a:spcPts val="1000"/>
              </a:spcBef>
              <a:spcAft>
                <a:spcPts val="10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Pre-Departure: What we may see (part two)</a:t>
            </a:r>
            <a:endParaRPr dirty="0"/>
          </a:p>
        </p:txBody>
      </p:sp>
      <p:sp>
        <p:nvSpPr>
          <p:cNvPr id="226" name="Google Shape;226;p31"/>
          <p:cNvSpPr txBox="1">
            <a:spLocks noGrp="1"/>
          </p:cNvSpPr>
          <p:nvPr>
            <p:ph type="body" idx="1"/>
          </p:nvPr>
        </p:nvSpPr>
        <p:spPr>
          <a:xfrm>
            <a:off x="428175" y="1845250"/>
            <a:ext cx="4564800" cy="380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Interviews: low affect, brief responses</a:t>
            </a:r>
            <a:endParaRPr/>
          </a:p>
        </p:txBody>
      </p:sp>
      <p:sp>
        <p:nvSpPr>
          <p:cNvPr id="227" name="Google Shape;227;p31">
            <a:extLst>
              <a:ext uri="{C183D7F6-B498-43B3-948B-1728B52AA6E4}">
                <adec:decorative xmlns:adec="http://schemas.microsoft.com/office/drawing/2017/decorative" val="1"/>
              </a:ext>
            </a:extLst>
          </p:cNvPr>
          <p:cNvSpPr/>
          <p:nvPr/>
        </p:nvSpPr>
        <p:spPr>
          <a:xfrm rot="-836355">
            <a:off x="5085051" y="3158038"/>
            <a:ext cx="1934055" cy="246659"/>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a:extLst>
              <a:ext uri="{C183D7F6-B498-43B3-948B-1728B52AA6E4}">
                <adec:decorative xmlns:adec="http://schemas.microsoft.com/office/drawing/2017/decorative" val="1"/>
              </a:ext>
            </a:extLst>
          </p:cNvPr>
          <p:cNvSpPr/>
          <p:nvPr/>
        </p:nvSpPr>
        <p:spPr>
          <a:xfrm>
            <a:off x="5085075" y="3625800"/>
            <a:ext cx="1934100" cy="2466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a:extLst>
              <a:ext uri="{C183D7F6-B498-43B3-948B-1728B52AA6E4}">
                <adec:decorative xmlns:adec="http://schemas.microsoft.com/office/drawing/2017/decorative" val="1"/>
              </a:ext>
            </a:extLst>
          </p:cNvPr>
          <p:cNvSpPr/>
          <p:nvPr/>
        </p:nvSpPr>
        <p:spPr>
          <a:xfrm rot="973351">
            <a:off x="5085161" y="4150819"/>
            <a:ext cx="1934004" cy="24684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txBox="1">
            <a:spLocks noGrp="1"/>
          </p:cNvSpPr>
          <p:nvPr>
            <p:ph type="body" idx="1"/>
          </p:nvPr>
        </p:nvSpPr>
        <p:spPr>
          <a:xfrm>
            <a:off x="7260975" y="2575450"/>
            <a:ext cx="4313700" cy="3177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Be clear about expectations / purpose</a:t>
            </a:r>
            <a:endParaRPr/>
          </a:p>
          <a:p>
            <a:pPr marL="457200" lvl="0" indent="-342900" algn="l" rtl="0">
              <a:lnSpc>
                <a:spcPct val="90000"/>
              </a:lnSpc>
              <a:spcBef>
                <a:spcPts val="1000"/>
              </a:spcBef>
              <a:spcAft>
                <a:spcPts val="0"/>
              </a:spcAft>
              <a:buSzPts val="1800"/>
              <a:buChar char="•"/>
            </a:pPr>
            <a:r>
              <a:rPr lang="en-US"/>
              <a:t>Be patient; prompt for more information</a:t>
            </a:r>
            <a:endParaRPr/>
          </a:p>
          <a:p>
            <a:pPr marL="457200" lvl="0" indent="-342900" algn="l" rtl="0">
              <a:lnSpc>
                <a:spcPct val="90000"/>
              </a:lnSpc>
              <a:spcBef>
                <a:spcPts val="1000"/>
              </a:spcBef>
              <a:spcAft>
                <a:spcPts val="0"/>
              </a:spcAft>
              <a:buSzPts val="1800"/>
              <a:buChar char="•"/>
            </a:pPr>
            <a:r>
              <a:rPr lang="en-US"/>
              <a:t>Offer choices and ask for elaboration</a:t>
            </a:r>
            <a:endParaRPr/>
          </a:p>
          <a:p>
            <a:pPr marL="0" lvl="0" indent="0" algn="l" rtl="0">
              <a:lnSpc>
                <a:spcPct val="90000"/>
              </a:lnSpc>
              <a:spcBef>
                <a:spcPts val="1000"/>
              </a:spcBef>
              <a:spcAft>
                <a:spcPts val="10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Pre-Departure: What we may see (part three)</a:t>
            </a:r>
            <a:endParaRPr dirty="0"/>
          </a:p>
        </p:txBody>
      </p:sp>
      <p:sp>
        <p:nvSpPr>
          <p:cNvPr id="236" name="Google Shape;236;p32"/>
          <p:cNvSpPr txBox="1">
            <a:spLocks noGrp="1"/>
          </p:cNvSpPr>
          <p:nvPr>
            <p:ph type="body" idx="1"/>
          </p:nvPr>
        </p:nvSpPr>
        <p:spPr>
          <a:xfrm>
            <a:off x="428175" y="1845250"/>
            <a:ext cx="4564800" cy="380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Reticence in pre-departure activities</a:t>
            </a:r>
            <a:endParaRPr/>
          </a:p>
        </p:txBody>
      </p:sp>
      <p:sp>
        <p:nvSpPr>
          <p:cNvPr id="237" name="Google Shape;237;p32">
            <a:extLst>
              <a:ext uri="{C183D7F6-B498-43B3-948B-1728B52AA6E4}">
                <adec:decorative xmlns:adec="http://schemas.microsoft.com/office/drawing/2017/decorative" val="1"/>
              </a:ext>
            </a:extLst>
          </p:cNvPr>
          <p:cNvSpPr/>
          <p:nvPr/>
        </p:nvSpPr>
        <p:spPr>
          <a:xfrm rot="-836355">
            <a:off x="5085051" y="3158038"/>
            <a:ext cx="1934055" cy="246659"/>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a:extLst>
              <a:ext uri="{C183D7F6-B498-43B3-948B-1728B52AA6E4}">
                <adec:decorative xmlns:adec="http://schemas.microsoft.com/office/drawing/2017/decorative" val="1"/>
              </a:ext>
            </a:extLst>
          </p:cNvPr>
          <p:cNvSpPr/>
          <p:nvPr/>
        </p:nvSpPr>
        <p:spPr>
          <a:xfrm>
            <a:off x="5085075" y="3625800"/>
            <a:ext cx="1934100" cy="2466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a:extLst>
              <a:ext uri="{C183D7F6-B498-43B3-948B-1728B52AA6E4}">
                <adec:decorative xmlns:adec="http://schemas.microsoft.com/office/drawing/2017/decorative" val="1"/>
              </a:ext>
            </a:extLst>
          </p:cNvPr>
          <p:cNvSpPr/>
          <p:nvPr/>
        </p:nvSpPr>
        <p:spPr>
          <a:xfrm rot="973351">
            <a:off x="5085161" y="4150819"/>
            <a:ext cx="1934004" cy="24684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txBox="1">
            <a:spLocks noGrp="1"/>
          </p:cNvSpPr>
          <p:nvPr>
            <p:ph type="body" idx="1"/>
          </p:nvPr>
        </p:nvSpPr>
        <p:spPr>
          <a:xfrm>
            <a:off x="7260975" y="2575450"/>
            <a:ext cx="4313700" cy="3177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Explain events in advance</a:t>
            </a:r>
            <a:endParaRPr/>
          </a:p>
          <a:p>
            <a:pPr marL="457200" lvl="0" indent="-342900" algn="l" rtl="0">
              <a:lnSpc>
                <a:spcPct val="90000"/>
              </a:lnSpc>
              <a:spcBef>
                <a:spcPts val="1000"/>
              </a:spcBef>
              <a:spcAft>
                <a:spcPts val="0"/>
              </a:spcAft>
              <a:buSzPts val="1800"/>
              <a:buChar char="•"/>
            </a:pPr>
            <a:r>
              <a:rPr lang="en-US"/>
              <a:t>Offer the opportunity to observe</a:t>
            </a:r>
            <a:endParaRPr/>
          </a:p>
          <a:p>
            <a:pPr marL="457200" lvl="0" indent="-342900" algn="l" rtl="0">
              <a:lnSpc>
                <a:spcPct val="90000"/>
              </a:lnSpc>
              <a:spcBef>
                <a:spcPts val="1000"/>
              </a:spcBef>
              <a:spcAft>
                <a:spcPts val="0"/>
              </a:spcAft>
              <a:buSzPts val="1800"/>
              <a:buChar char="•"/>
            </a:pPr>
            <a:r>
              <a:rPr lang="en-US"/>
              <a:t>Find moments for one-on-one support</a:t>
            </a:r>
            <a:endParaRPr/>
          </a:p>
          <a:p>
            <a:pPr marL="0" lvl="0" indent="0" algn="l" rtl="0">
              <a:lnSpc>
                <a:spcPct val="90000"/>
              </a:lnSpc>
              <a:spcBef>
                <a:spcPts val="1000"/>
              </a:spcBef>
              <a:spcAft>
                <a:spcPts val="10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3" name="Title 2">
            <a:extLst>
              <a:ext uri="{FF2B5EF4-FFF2-40B4-BE49-F238E27FC236}">
                <a16:creationId xmlns:a16="http://schemas.microsoft.com/office/drawing/2014/main" id="{7321B1D4-9C94-4CCF-8CB9-82490645D742}"/>
              </a:ext>
            </a:extLst>
          </p:cNvPr>
          <p:cNvSpPr>
            <a:spLocks noGrp="1"/>
          </p:cNvSpPr>
          <p:nvPr>
            <p:ph type="title" idx="4294967295"/>
          </p:nvPr>
        </p:nvSpPr>
        <p:spPr/>
        <p:txBody>
          <a:bodyPr/>
          <a:lstStyle/>
          <a:p>
            <a:pPr algn="ctr"/>
            <a:r>
              <a:rPr lang="en-US" dirty="0"/>
              <a:t>Access to Education Abroad for All?</a:t>
            </a:r>
          </a:p>
        </p:txBody>
      </p:sp>
      <p:pic>
        <p:nvPicPr>
          <p:cNvPr id="247" name="Google Shape;247;p33" descr="Photo of students hiking in a line along a rocky path in front of a rock wall."/>
          <p:cNvPicPr preferRelativeResize="0"/>
          <p:nvPr/>
        </p:nvPicPr>
        <p:blipFill>
          <a:blip r:embed="rId3">
            <a:alphaModFix/>
          </a:blip>
          <a:stretch>
            <a:fillRect/>
          </a:stretch>
        </p:blipFill>
        <p:spPr>
          <a:xfrm>
            <a:off x="3714750" y="1856901"/>
            <a:ext cx="4762500" cy="3571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418312" y="35326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Questions about pre-departure?</a:t>
            </a:r>
            <a:endParaRPr/>
          </a:p>
        </p:txBody>
      </p:sp>
      <p:pic>
        <p:nvPicPr>
          <p:cNvPr id="254" name="Google Shape;254;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78595" y="645775"/>
            <a:ext cx="3938851" cy="26259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000"/>
              <a:t>On-site</a:t>
            </a:r>
            <a:endParaRPr sz="6000"/>
          </a:p>
        </p:txBody>
      </p:sp>
      <p:sp>
        <p:nvSpPr>
          <p:cNvPr id="260" name="Google Shape;260;p35"/>
          <p:cNvSpPr txBox="1">
            <a:spLocks noGrp="1"/>
          </p:cNvSpPr>
          <p:nvPr>
            <p:ph type="body" idx="1"/>
          </p:nvPr>
        </p:nvSpPr>
        <p:spPr>
          <a:xfrm>
            <a:off x="428175" y="2042600"/>
            <a:ext cx="5976000" cy="3913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Working proactively to anticipate challenges</a:t>
            </a:r>
            <a:endParaRPr/>
          </a:p>
          <a:p>
            <a:pPr marL="457200" lvl="0" indent="-342900" algn="l" rtl="0">
              <a:lnSpc>
                <a:spcPct val="90000"/>
              </a:lnSpc>
              <a:spcBef>
                <a:spcPts val="0"/>
              </a:spcBef>
              <a:spcAft>
                <a:spcPts val="0"/>
              </a:spcAft>
              <a:buSzPts val="1800"/>
              <a:buChar char="•"/>
            </a:pPr>
            <a:r>
              <a:rPr lang="en-US"/>
              <a:t>Helping students make the most of their experiences</a:t>
            </a:r>
            <a:endParaRPr/>
          </a:p>
          <a:p>
            <a:pPr marL="0" lvl="0" indent="0" algn="l" rtl="0">
              <a:lnSpc>
                <a:spcPct val="90000"/>
              </a:lnSpc>
              <a:spcBef>
                <a:spcPts val="0"/>
              </a:spcBef>
              <a:spcAft>
                <a:spcPts val="0"/>
              </a:spcAft>
              <a:buNone/>
            </a:pPr>
            <a:endParaRPr/>
          </a:p>
          <a:p>
            <a:pPr marL="0" lvl="0" indent="0" algn="ctr" rtl="0">
              <a:lnSpc>
                <a:spcPct val="90000"/>
              </a:lnSpc>
              <a:spcBef>
                <a:spcPts val="0"/>
              </a:spcBef>
              <a:spcAft>
                <a:spcPts val="0"/>
              </a:spcAft>
              <a:buNone/>
            </a:pPr>
            <a:r>
              <a:rPr lang="en-US"/>
              <a:t>-Academics-</a:t>
            </a:r>
            <a:endParaRPr/>
          </a:p>
          <a:p>
            <a:pPr marL="0" lvl="0" indent="0" algn="ctr" rtl="0">
              <a:lnSpc>
                <a:spcPct val="90000"/>
              </a:lnSpc>
              <a:spcBef>
                <a:spcPts val="0"/>
              </a:spcBef>
              <a:spcAft>
                <a:spcPts val="0"/>
              </a:spcAft>
              <a:buNone/>
            </a:pPr>
            <a:r>
              <a:rPr lang="en-US"/>
              <a:t>-Social-</a:t>
            </a:r>
            <a:endParaRPr/>
          </a:p>
        </p:txBody>
      </p:sp>
      <p:pic>
        <p:nvPicPr>
          <p:cNvPr id="261" name="Google Shape;261;p35" descr="Photo of students and a faculty leader on the roof of the Reichstag in Berlin."/>
          <p:cNvPicPr preferRelativeResize="0"/>
          <p:nvPr/>
        </p:nvPicPr>
        <p:blipFill>
          <a:blip r:embed="rId3">
            <a:alphaModFix/>
          </a:blip>
          <a:stretch>
            <a:fillRect/>
          </a:stretch>
        </p:blipFill>
        <p:spPr>
          <a:xfrm>
            <a:off x="6655251" y="2042600"/>
            <a:ext cx="4616275" cy="3076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Program Elements that may be challenging</a:t>
            </a:r>
            <a:endParaRPr dirty="0"/>
          </a:p>
        </p:txBody>
      </p:sp>
      <p:pic>
        <p:nvPicPr>
          <p:cNvPr id="269" name="Google Shape;269;p36" descr="Photo of students and a program leader riding on a subway train.">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941800" y="2180750"/>
            <a:ext cx="4169575" cy="3129175"/>
          </a:xfrm>
          <a:prstGeom prst="rect">
            <a:avLst/>
          </a:prstGeom>
          <a:noFill/>
          <a:ln>
            <a:noFill/>
          </a:ln>
        </p:spPr>
      </p:pic>
      <p:sp>
        <p:nvSpPr>
          <p:cNvPr id="268" name="Google Shape;268;p36"/>
          <p:cNvSpPr txBox="1">
            <a:spLocks noGrp="1"/>
          </p:cNvSpPr>
          <p:nvPr>
            <p:ph type="body" idx="1"/>
          </p:nvPr>
        </p:nvSpPr>
        <p:spPr>
          <a:xfrm>
            <a:off x="5348249" y="1825625"/>
            <a:ext cx="6327900" cy="4130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High-sensory program activities and busy, long days</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a:t>Tips:</a:t>
            </a:r>
            <a:endParaRPr/>
          </a:p>
          <a:p>
            <a:pPr marL="0" lvl="0" indent="0" algn="ctr" rtl="0">
              <a:spcBef>
                <a:spcPts val="1000"/>
              </a:spcBef>
              <a:spcAft>
                <a:spcPts val="0"/>
              </a:spcAft>
              <a:buNone/>
            </a:pPr>
            <a:r>
              <a:rPr lang="en-US"/>
              <a:t>Preview, preview, preview!</a:t>
            </a:r>
            <a:endParaRPr/>
          </a:p>
          <a:p>
            <a:pPr marL="0" lvl="0" indent="0" algn="ctr" rtl="0">
              <a:spcBef>
                <a:spcPts val="1000"/>
              </a:spcBef>
              <a:spcAft>
                <a:spcPts val="0"/>
              </a:spcAft>
              <a:buNone/>
            </a:pPr>
            <a:r>
              <a:rPr lang="en-US"/>
              <a:t>Plan a strategy for coping</a:t>
            </a:r>
            <a:endParaRPr/>
          </a:p>
          <a:p>
            <a:pPr marL="0" lvl="0" indent="0" algn="ctr" rtl="0">
              <a:spcBef>
                <a:spcPts val="1000"/>
              </a:spcBef>
              <a:spcAft>
                <a:spcPts val="0"/>
              </a:spcAft>
              <a:buNone/>
            </a:pPr>
            <a:r>
              <a:rPr lang="en-US"/>
              <a:t>Be deliberate in incorporating down time</a:t>
            </a:r>
            <a:endParaRPr/>
          </a:p>
          <a:p>
            <a:pPr marL="45720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Program Elements that may be challenging -1</a:t>
            </a:r>
            <a:endParaRPr dirty="0"/>
          </a:p>
        </p:txBody>
      </p:sp>
      <p:sp>
        <p:nvSpPr>
          <p:cNvPr id="276" name="Google Shape;276;p37"/>
          <p:cNvSpPr txBox="1">
            <a:spLocks noGrp="1"/>
          </p:cNvSpPr>
          <p:nvPr>
            <p:ph type="body" idx="1"/>
          </p:nvPr>
        </p:nvSpPr>
        <p:spPr>
          <a:xfrm>
            <a:off x="428181" y="1825625"/>
            <a:ext cx="5788500" cy="4130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Academic demands</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a:t>Tips:</a:t>
            </a:r>
            <a:endParaRPr/>
          </a:p>
          <a:p>
            <a:pPr marL="0" lvl="0" indent="0" algn="ctr" rtl="0">
              <a:spcBef>
                <a:spcPts val="1000"/>
              </a:spcBef>
              <a:spcAft>
                <a:spcPts val="0"/>
              </a:spcAft>
              <a:buNone/>
            </a:pPr>
            <a:r>
              <a:rPr lang="en-US"/>
              <a:t>Ensure academic support is available</a:t>
            </a:r>
            <a:endParaRPr/>
          </a:p>
          <a:p>
            <a:pPr marL="0" lvl="0" indent="0" algn="ctr" rtl="0">
              <a:spcBef>
                <a:spcPts val="1000"/>
              </a:spcBef>
              <a:spcAft>
                <a:spcPts val="0"/>
              </a:spcAft>
              <a:buNone/>
            </a:pPr>
            <a:r>
              <a:rPr lang="en-US"/>
              <a:t>Use principles of Universal Design for Learning</a:t>
            </a:r>
            <a:endParaRPr/>
          </a:p>
          <a:p>
            <a:pPr marL="0" lvl="0" indent="0" algn="ctr" rtl="0">
              <a:spcBef>
                <a:spcPts val="1000"/>
              </a:spcBef>
              <a:spcAft>
                <a:spcPts val="0"/>
              </a:spcAft>
              <a:buNone/>
            </a:pPr>
            <a:endParaRPr/>
          </a:p>
        </p:txBody>
      </p:sp>
      <p:pic>
        <p:nvPicPr>
          <p:cNvPr id="277" name="Google Shape;277;p37" descr="Photo of students with laptops around a rectangular table in a large, open room."/>
          <p:cNvPicPr preferRelativeResize="0"/>
          <p:nvPr/>
        </p:nvPicPr>
        <p:blipFill>
          <a:blip r:embed="rId3">
            <a:alphaModFix/>
          </a:blip>
          <a:stretch>
            <a:fillRect/>
          </a:stretch>
        </p:blipFill>
        <p:spPr>
          <a:xfrm>
            <a:off x="7069681" y="1459487"/>
            <a:ext cx="3645642" cy="4862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Program Elements that may be challenging-2</a:t>
            </a:r>
            <a:endParaRPr dirty="0"/>
          </a:p>
        </p:txBody>
      </p:sp>
      <p:pic>
        <p:nvPicPr>
          <p:cNvPr id="285" name="Google Shape;285;p38" descr="Photo of students and a faculty leader at a table at a restaurant."/>
          <p:cNvPicPr preferRelativeResize="0"/>
          <p:nvPr/>
        </p:nvPicPr>
        <p:blipFill rotWithShape="1">
          <a:blip r:embed="rId3">
            <a:alphaModFix/>
          </a:blip>
          <a:srcRect t="37413" b="13820"/>
          <a:stretch/>
        </p:blipFill>
        <p:spPr>
          <a:xfrm>
            <a:off x="1336500" y="1539350"/>
            <a:ext cx="2867300" cy="1864975"/>
          </a:xfrm>
          <a:prstGeom prst="rect">
            <a:avLst/>
          </a:prstGeom>
          <a:noFill/>
          <a:ln>
            <a:noFill/>
          </a:ln>
        </p:spPr>
      </p:pic>
      <p:pic>
        <p:nvPicPr>
          <p:cNvPr id="286" name="Google Shape;286;p38" descr="Photo of students around a countertop preparing food."/>
          <p:cNvPicPr preferRelativeResize="0"/>
          <p:nvPr/>
        </p:nvPicPr>
        <p:blipFill>
          <a:blip r:embed="rId4">
            <a:alphaModFix/>
          </a:blip>
          <a:stretch>
            <a:fillRect/>
          </a:stretch>
        </p:blipFill>
        <p:spPr>
          <a:xfrm>
            <a:off x="1336500" y="3690500"/>
            <a:ext cx="2867300" cy="2150475"/>
          </a:xfrm>
          <a:prstGeom prst="rect">
            <a:avLst/>
          </a:prstGeom>
          <a:noFill/>
          <a:ln>
            <a:noFill/>
          </a:ln>
        </p:spPr>
      </p:pic>
      <p:sp>
        <p:nvSpPr>
          <p:cNvPr id="284" name="Google Shape;284;p38"/>
          <p:cNvSpPr txBox="1">
            <a:spLocks noGrp="1"/>
          </p:cNvSpPr>
          <p:nvPr>
            <p:ph type="body" idx="1"/>
          </p:nvPr>
        </p:nvSpPr>
        <p:spPr>
          <a:xfrm>
            <a:off x="5821906" y="1825625"/>
            <a:ext cx="5854200" cy="4130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Cultural differences, including food</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a:t>Tips:</a:t>
            </a:r>
            <a:endParaRPr/>
          </a:p>
          <a:p>
            <a:pPr marL="0" lvl="0" indent="0" algn="ctr" rtl="0">
              <a:spcBef>
                <a:spcPts val="1000"/>
              </a:spcBef>
              <a:spcAft>
                <a:spcPts val="0"/>
              </a:spcAft>
              <a:buNone/>
            </a:pPr>
            <a:r>
              <a:rPr lang="en-US"/>
              <a:t>Discuss difference and what to expect</a:t>
            </a:r>
            <a:endParaRPr/>
          </a:p>
          <a:p>
            <a:pPr marL="0" lvl="0" indent="0" algn="ctr" rtl="0">
              <a:spcBef>
                <a:spcPts val="1000"/>
              </a:spcBef>
              <a:spcAft>
                <a:spcPts val="0"/>
              </a:spcAft>
              <a:buNone/>
            </a:pPr>
            <a:r>
              <a:rPr lang="en-US"/>
              <a:t>Provide opportunities for self-catering</a:t>
            </a:r>
            <a:endParaRPr/>
          </a:p>
          <a:p>
            <a:pPr marL="0" lvl="0" indent="0" algn="ctr" rtl="0">
              <a:spcBef>
                <a:spcPts val="1000"/>
              </a:spcBef>
              <a:spcAft>
                <a:spcPts val="0"/>
              </a:spcAft>
              <a:buNone/>
            </a:pPr>
            <a:r>
              <a:rPr lang="en-US"/>
              <a:t>Encourage students to try new things</a:t>
            </a:r>
            <a:endParaRPr/>
          </a:p>
          <a:p>
            <a:pPr marL="0" lvl="0" indent="0" algn="ctr" rtl="0">
              <a:spcBef>
                <a:spcPts val="1000"/>
              </a:spcBef>
              <a:spcAft>
                <a:spcPts val="0"/>
              </a:spcAft>
              <a:buNone/>
            </a:pPr>
            <a:r>
              <a:rPr lang="en-US"/>
              <a:t>Include plenty of choice</a:t>
            </a:r>
            <a:endParaRPr/>
          </a:p>
          <a:p>
            <a:pPr marL="0" lvl="0" indent="0" algn="ctr"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Program Elements that may be challenging-3</a:t>
            </a:r>
            <a:endParaRPr dirty="0"/>
          </a:p>
        </p:txBody>
      </p:sp>
      <p:sp>
        <p:nvSpPr>
          <p:cNvPr id="293" name="Google Shape;293;p39"/>
          <p:cNvSpPr txBox="1">
            <a:spLocks noGrp="1"/>
          </p:cNvSpPr>
          <p:nvPr>
            <p:ph type="body" idx="1"/>
          </p:nvPr>
        </p:nvSpPr>
        <p:spPr>
          <a:xfrm>
            <a:off x="428181" y="1825625"/>
            <a:ext cx="5788500" cy="4130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Social issues with peers</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a:t>Tips:</a:t>
            </a:r>
            <a:endParaRPr/>
          </a:p>
          <a:p>
            <a:pPr marL="0" lvl="0" indent="0" algn="ctr" rtl="0">
              <a:spcBef>
                <a:spcPts val="1000"/>
              </a:spcBef>
              <a:spcAft>
                <a:spcPts val="0"/>
              </a:spcAft>
              <a:buNone/>
            </a:pPr>
            <a:r>
              <a:rPr lang="en-US"/>
              <a:t>Encourage communication</a:t>
            </a:r>
            <a:endParaRPr/>
          </a:p>
          <a:p>
            <a:pPr marL="0" lvl="0" indent="0" algn="ctr" rtl="0">
              <a:spcBef>
                <a:spcPts val="1000"/>
              </a:spcBef>
              <a:spcAft>
                <a:spcPts val="0"/>
              </a:spcAft>
              <a:buNone/>
            </a:pPr>
            <a:r>
              <a:rPr lang="en-US"/>
              <a:t>Mix and match groups</a:t>
            </a:r>
            <a:endParaRPr/>
          </a:p>
          <a:p>
            <a:pPr marL="0" lvl="0" indent="0" algn="ctr" rtl="0">
              <a:spcBef>
                <a:spcPts val="1000"/>
              </a:spcBef>
              <a:spcAft>
                <a:spcPts val="0"/>
              </a:spcAft>
              <a:buNone/>
            </a:pPr>
            <a:endParaRPr/>
          </a:p>
        </p:txBody>
      </p:sp>
      <p:pic>
        <p:nvPicPr>
          <p:cNvPr id="294" name="Google Shape;294;p39" descr="Photo of a lone student standing in front of a long, reflective blue wall."/>
          <p:cNvPicPr preferRelativeResize="0"/>
          <p:nvPr/>
        </p:nvPicPr>
        <p:blipFill>
          <a:blip r:embed="rId3">
            <a:alphaModFix/>
          </a:blip>
          <a:stretch>
            <a:fillRect/>
          </a:stretch>
        </p:blipFill>
        <p:spPr>
          <a:xfrm>
            <a:off x="7178251" y="1557075"/>
            <a:ext cx="3259875" cy="4343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Presenters</a:t>
            </a:r>
            <a:endParaRPr/>
          </a:p>
        </p:txBody>
      </p:sp>
      <p:sp>
        <p:nvSpPr>
          <p:cNvPr id="76" name="Google Shape;76;p13"/>
          <p:cNvSpPr txBox="1">
            <a:spLocks noGrp="1"/>
          </p:cNvSpPr>
          <p:nvPr>
            <p:ph type="body" idx="1"/>
          </p:nvPr>
        </p:nvSpPr>
        <p:spPr>
          <a:xfrm>
            <a:off x="428175" y="1825625"/>
            <a:ext cx="11146800" cy="4130100"/>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90000"/>
              </a:lnSpc>
              <a:spcBef>
                <a:spcPts val="0"/>
              </a:spcBef>
              <a:spcAft>
                <a:spcPts val="0"/>
              </a:spcAft>
              <a:buClr>
                <a:schemeClr val="dk1"/>
              </a:buClr>
              <a:buSzPct val="100000"/>
              <a:buNone/>
            </a:pPr>
            <a:r>
              <a:rPr lang="en-US" b="1"/>
              <a:t>Susan Holme</a:t>
            </a:r>
            <a:r>
              <a:rPr lang="en-US"/>
              <a:t>, Director of Off-Campus Studies, Whitman College</a:t>
            </a:r>
            <a:endParaRPr/>
          </a:p>
          <a:p>
            <a:pPr marL="228600" lvl="0" indent="-50800" algn="l" rtl="0">
              <a:lnSpc>
                <a:spcPct val="90000"/>
              </a:lnSpc>
              <a:spcBef>
                <a:spcPts val="0"/>
              </a:spcBef>
              <a:spcAft>
                <a:spcPts val="0"/>
              </a:spcAft>
              <a:buClr>
                <a:schemeClr val="dk1"/>
              </a:buClr>
              <a:buSzPct val="100000"/>
              <a:buNone/>
            </a:pPr>
            <a:r>
              <a:rPr lang="en-US"/>
              <a:t>(MA in Asian Studies)</a:t>
            </a:r>
            <a:endParaRPr/>
          </a:p>
          <a:p>
            <a:pPr marL="228600" lvl="0" indent="-50800" algn="l" rtl="0">
              <a:lnSpc>
                <a:spcPct val="90000"/>
              </a:lnSpc>
              <a:spcBef>
                <a:spcPts val="0"/>
              </a:spcBef>
              <a:spcAft>
                <a:spcPts val="0"/>
              </a:spcAft>
              <a:buClr>
                <a:schemeClr val="dk1"/>
              </a:buClr>
              <a:buSzPct val="100000"/>
              <a:buNone/>
            </a:pPr>
            <a:endParaRPr/>
          </a:p>
          <a:p>
            <a:pPr marL="0" lvl="0" indent="0" algn="l" rtl="0">
              <a:lnSpc>
                <a:spcPct val="100000"/>
              </a:lnSpc>
              <a:spcBef>
                <a:spcPts val="0"/>
              </a:spcBef>
              <a:spcAft>
                <a:spcPts val="0"/>
              </a:spcAft>
              <a:buClr>
                <a:schemeClr val="dk1"/>
              </a:buClr>
              <a:buSzPct val="39285"/>
              <a:buFont typeface="Arial"/>
              <a:buNone/>
            </a:pPr>
            <a:r>
              <a:rPr lang="en-US"/>
              <a:t>   </a:t>
            </a:r>
            <a:r>
              <a:rPr lang="en-US" b="1"/>
              <a:t>Andy Donahue</a:t>
            </a:r>
            <a:r>
              <a:rPr lang="en-US"/>
              <a:t>, Director of Social Pragmatics, Landmark College</a:t>
            </a:r>
            <a:endParaRPr/>
          </a:p>
          <a:p>
            <a:pPr marL="0" lvl="0" indent="0" algn="l" rtl="0">
              <a:lnSpc>
                <a:spcPct val="100000"/>
              </a:lnSpc>
              <a:spcBef>
                <a:spcPts val="0"/>
              </a:spcBef>
              <a:spcAft>
                <a:spcPts val="0"/>
              </a:spcAft>
              <a:buClr>
                <a:schemeClr val="dk1"/>
              </a:buClr>
              <a:buSzPct val="39285"/>
              <a:buFont typeface="Arial"/>
              <a:buNone/>
            </a:pPr>
            <a:r>
              <a:rPr lang="en-US"/>
              <a:t>   (Licensed Clinical Mental Health Counselor)</a:t>
            </a:r>
            <a:endParaRPr/>
          </a:p>
          <a:p>
            <a:pPr marL="0" lvl="0" indent="0" algn="l" rtl="0">
              <a:lnSpc>
                <a:spcPct val="100000"/>
              </a:lnSpc>
              <a:spcBef>
                <a:spcPts val="0"/>
              </a:spcBef>
              <a:spcAft>
                <a:spcPts val="0"/>
              </a:spcAft>
              <a:buClr>
                <a:schemeClr val="dk1"/>
              </a:buClr>
              <a:buSzPct val="39285"/>
              <a:buFont typeface="Arial"/>
              <a:buNone/>
            </a:pPr>
            <a:endParaRPr/>
          </a:p>
          <a:p>
            <a:pPr marL="228600" lvl="0" indent="-50800" algn="l" rtl="0">
              <a:spcBef>
                <a:spcPts val="0"/>
              </a:spcBef>
              <a:spcAft>
                <a:spcPts val="0"/>
              </a:spcAft>
              <a:buClr>
                <a:schemeClr val="dk1"/>
              </a:buClr>
              <a:buSzPct val="100000"/>
              <a:buFont typeface="Arial"/>
              <a:buNone/>
            </a:pPr>
            <a:r>
              <a:rPr lang="en-US" b="1"/>
              <a:t>Jessica Lindoerfer</a:t>
            </a:r>
            <a:r>
              <a:rPr lang="en-US"/>
              <a:t>, Director of Experiential Education, Landmark College</a:t>
            </a:r>
            <a:endParaRPr/>
          </a:p>
          <a:p>
            <a:pPr marL="228600" lvl="0" indent="-50800" algn="l" rtl="0">
              <a:spcBef>
                <a:spcPts val="0"/>
              </a:spcBef>
              <a:spcAft>
                <a:spcPts val="0"/>
              </a:spcAft>
              <a:buClr>
                <a:schemeClr val="dk1"/>
              </a:buClr>
              <a:buSzPct val="100000"/>
              <a:buFont typeface="Arial"/>
              <a:buNone/>
            </a:pPr>
            <a:r>
              <a:rPr lang="en-US"/>
              <a:t>(MA in International Education)</a:t>
            </a:r>
            <a:endParaRPr/>
          </a:p>
          <a:p>
            <a:pPr marL="0" lvl="0" indent="0" algn="l" rtl="0">
              <a:lnSpc>
                <a:spcPct val="100000"/>
              </a:lnSpc>
              <a:spcBef>
                <a:spcPts val="0"/>
              </a:spcBef>
              <a:spcAft>
                <a:spcPts val="0"/>
              </a:spcAft>
              <a:buClr>
                <a:schemeClr val="dk1"/>
              </a:buClr>
              <a:buSzPct val="39285"/>
              <a:buFont typeface="Arial"/>
              <a:buNone/>
            </a:pPr>
            <a:endParaRPr/>
          </a:p>
          <a:p>
            <a:pPr marL="0" lvl="0" indent="0" algn="l" rtl="0">
              <a:lnSpc>
                <a:spcPct val="100000"/>
              </a:lnSpc>
              <a:spcBef>
                <a:spcPts val="0"/>
              </a:spcBef>
              <a:spcAft>
                <a:spcPts val="0"/>
              </a:spcAft>
              <a:buClr>
                <a:schemeClr val="dk1"/>
              </a:buClr>
              <a:buSzPct val="39285"/>
              <a:buFont typeface="Arial"/>
              <a:buNone/>
            </a:pPr>
            <a:r>
              <a:rPr lang="en-US"/>
              <a:t>   </a:t>
            </a:r>
            <a:r>
              <a:rPr lang="en-US" b="1"/>
              <a:t>Antonia Keithahn</a:t>
            </a:r>
            <a:r>
              <a:rPr lang="en-US"/>
              <a:t>, Associate Director of Academic Resources, Whitman College</a:t>
            </a:r>
            <a:endParaRPr/>
          </a:p>
          <a:p>
            <a:pPr marL="0" lvl="0" indent="0" algn="l" rtl="0">
              <a:lnSpc>
                <a:spcPct val="100000"/>
              </a:lnSpc>
              <a:spcBef>
                <a:spcPts val="0"/>
              </a:spcBef>
              <a:spcAft>
                <a:spcPts val="0"/>
              </a:spcAft>
              <a:buClr>
                <a:schemeClr val="dk1"/>
              </a:buClr>
              <a:buSzPct val="39285"/>
              <a:buFont typeface="Arial"/>
              <a:buNone/>
            </a:pPr>
            <a:r>
              <a:rPr lang="en-US"/>
              <a:t>   (MA in Education)</a:t>
            </a:r>
            <a:endParaRPr/>
          </a:p>
          <a:p>
            <a:pPr marL="0" lvl="0" indent="0" algn="l" rtl="0">
              <a:lnSpc>
                <a:spcPct val="90000"/>
              </a:lnSpc>
              <a:spcBef>
                <a:spcPts val="0"/>
              </a:spcBef>
              <a:spcAft>
                <a:spcPts val="0"/>
              </a:spcAft>
              <a:buClr>
                <a:schemeClr val="dk1"/>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418312" y="35326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Questions about on-site support?</a:t>
            </a:r>
            <a:endParaRPr/>
          </a:p>
        </p:txBody>
      </p:sp>
      <p:pic>
        <p:nvPicPr>
          <p:cNvPr id="301" name="Google Shape;301;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78595" y="645775"/>
            <a:ext cx="3938851" cy="26259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428175" y="365125"/>
            <a:ext cx="11247900" cy="1664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600" dirty="0"/>
              <a:t>Expanding Access</a:t>
            </a:r>
            <a:endParaRPr sz="4600" dirty="0"/>
          </a:p>
          <a:p>
            <a:pPr marL="0" lvl="0" indent="0" algn="ctr" rtl="0">
              <a:spcBef>
                <a:spcPts val="0"/>
              </a:spcBef>
              <a:spcAft>
                <a:spcPts val="0"/>
              </a:spcAft>
              <a:buNone/>
            </a:pPr>
            <a:endParaRPr sz="1866" dirty="0"/>
          </a:p>
          <a:p>
            <a:pPr marL="0" lvl="0" indent="0" algn="l" rtl="0">
              <a:spcBef>
                <a:spcPts val="0"/>
              </a:spcBef>
              <a:spcAft>
                <a:spcPts val="0"/>
              </a:spcAft>
              <a:buNone/>
            </a:pPr>
            <a:r>
              <a:rPr lang="en-US" sz="3600" b="1" dirty="0"/>
              <a:t>Shifting Demographics: Whitman College</a:t>
            </a:r>
            <a:endParaRPr sz="3600" b="1" dirty="0"/>
          </a:p>
        </p:txBody>
      </p:sp>
      <p:sp>
        <p:nvSpPr>
          <p:cNvPr id="308" name="Google Shape;308;p41"/>
          <p:cNvSpPr txBox="1">
            <a:spLocks noGrp="1"/>
          </p:cNvSpPr>
          <p:nvPr>
            <p:ph type="body" idx="1"/>
          </p:nvPr>
        </p:nvSpPr>
        <p:spPr>
          <a:xfrm>
            <a:off x="428175" y="2029700"/>
            <a:ext cx="4166100" cy="41301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Disability Support Services</a:t>
            </a:r>
            <a:endParaRPr b="1"/>
          </a:p>
          <a:p>
            <a:pPr marL="0" lvl="0" indent="0" algn="l" rtl="0">
              <a:spcBef>
                <a:spcPts val="1000"/>
              </a:spcBef>
              <a:spcAft>
                <a:spcPts val="0"/>
              </a:spcAft>
              <a:buNone/>
            </a:pPr>
            <a:r>
              <a:rPr lang="en-US"/>
              <a:t>Fall 2015: 7.5% of students</a:t>
            </a:r>
            <a:endParaRPr/>
          </a:p>
          <a:p>
            <a:pPr marL="0" lvl="0" indent="0" algn="l" rtl="0">
              <a:spcBef>
                <a:spcPts val="1000"/>
              </a:spcBef>
              <a:spcAft>
                <a:spcPts val="0"/>
              </a:spcAft>
              <a:buNone/>
            </a:pPr>
            <a:r>
              <a:rPr lang="en-US"/>
              <a:t>Fall 2021: 16% of students</a:t>
            </a:r>
            <a:endParaRPr/>
          </a:p>
          <a:p>
            <a:pPr marL="0" lvl="0" indent="0" algn="l" rtl="0">
              <a:spcBef>
                <a:spcPts val="1000"/>
              </a:spcBef>
              <a:spcAft>
                <a:spcPts val="0"/>
              </a:spcAft>
              <a:buNone/>
            </a:pPr>
            <a:endParaRPr/>
          </a:p>
          <a:p>
            <a:pPr marL="0" lvl="0" indent="0" algn="l" rtl="0">
              <a:spcBef>
                <a:spcPts val="1000"/>
              </a:spcBef>
              <a:spcAft>
                <a:spcPts val="0"/>
              </a:spcAft>
              <a:buNone/>
            </a:pPr>
            <a:r>
              <a:rPr lang="en-US" sz="2700"/>
              <a:t>Marked increases in diagnoses of Generalized Anxiety Disorder, sometimes in combination with other mental health diagnoses, as well as ASD</a:t>
            </a:r>
            <a:endParaRPr sz="2700"/>
          </a:p>
        </p:txBody>
      </p:sp>
      <p:pic>
        <p:nvPicPr>
          <p:cNvPr id="310" name="Google Shape;310;p41" descr="Chart showing the number of students who disclosed various diagnoses in the Whitman College fall 2021 class. ADHD: 32; Mental Health: Depression/Anxiety: 45; Physical Health/Chronic: 19; Autism Spectrum Disorder: 14; Other Physical Disability: 6."/>
          <p:cNvPicPr preferRelativeResize="0"/>
          <p:nvPr/>
        </p:nvPicPr>
        <p:blipFill>
          <a:blip r:embed="rId3">
            <a:alphaModFix/>
          </a:blip>
          <a:stretch>
            <a:fillRect/>
          </a:stretch>
        </p:blipFill>
        <p:spPr>
          <a:xfrm>
            <a:off x="4858050" y="1863302"/>
            <a:ext cx="6818025" cy="4215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Expanding Access</a:t>
            </a:r>
            <a:endParaRPr/>
          </a:p>
        </p:txBody>
      </p:sp>
      <p:sp>
        <p:nvSpPr>
          <p:cNvPr id="317" name="Google Shape;317;p42"/>
          <p:cNvSpPr txBox="1">
            <a:spLocks noGrp="1"/>
          </p:cNvSpPr>
          <p:nvPr>
            <p:ph type="body" idx="1"/>
          </p:nvPr>
        </p:nvSpPr>
        <p:spPr>
          <a:xfrm>
            <a:off x="428175" y="1825625"/>
            <a:ext cx="11247900" cy="24081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Why have overall numbers changed at Whitman?</a:t>
            </a:r>
            <a:endParaRPr b="1"/>
          </a:p>
          <a:p>
            <a:pPr marL="457200" lvl="0" indent="-342900" algn="l" rtl="0">
              <a:lnSpc>
                <a:spcPct val="115000"/>
              </a:lnSpc>
              <a:spcBef>
                <a:spcPts val="1000"/>
              </a:spcBef>
              <a:spcAft>
                <a:spcPts val="0"/>
              </a:spcAft>
              <a:buSzPts val="1800"/>
              <a:buChar char="•"/>
            </a:pPr>
            <a:r>
              <a:rPr lang="en-US"/>
              <a:t>Greater understanding and early intervention for many students</a:t>
            </a:r>
            <a:endParaRPr/>
          </a:p>
          <a:p>
            <a:pPr marL="457200" lvl="0" indent="-342900" algn="l" rtl="0">
              <a:lnSpc>
                <a:spcPct val="115000"/>
              </a:lnSpc>
              <a:spcBef>
                <a:spcPts val="0"/>
              </a:spcBef>
              <a:spcAft>
                <a:spcPts val="0"/>
              </a:spcAft>
              <a:buSzPts val="1800"/>
              <a:buChar char="•"/>
            </a:pPr>
            <a:r>
              <a:rPr lang="en-US"/>
              <a:t>Improved and expanded services and treatments </a:t>
            </a:r>
            <a:endParaRPr/>
          </a:p>
          <a:p>
            <a:pPr marL="457200" lvl="0" indent="-342900" algn="l" rtl="0">
              <a:lnSpc>
                <a:spcPct val="115000"/>
              </a:lnSpc>
              <a:spcBef>
                <a:spcPts val="0"/>
              </a:spcBef>
              <a:spcAft>
                <a:spcPts val="0"/>
              </a:spcAft>
              <a:buSzPts val="1800"/>
              <a:buChar char="•"/>
            </a:pPr>
            <a:r>
              <a:rPr lang="en-US"/>
              <a:t>National diagnostic trends</a:t>
            </a:r>
            <a:endParaRPr/>
          </a:p>
          <a:p>
            <a:pPr marL="914400" lvl="1" indent="-304800" algn="l" rtl="0">
              <a:lnSpc>
                <a:spcPct val="115000"/>
              </a:lnSpc>
              <a:spcBef>
                <a:spcPts val="0"/>
              </a:spcBef>
              <a:spcAft>
                <a:spcPts val="0"/>
              </a:spcAft>
              <a:buSzPts val="1200"/>
              <a:buChar char="•"/>
            </a:pPr>
            <a:r>
              <a:rPr lang="en-US" sz="1800"/>
              <a:t>https://www.nytimes.com/2019/02/21/education/learning/mental-health-counseling-on-campus.html </a:t>
            </a:r>
            <a:endParaRPr sz="1800"/>
          </a:p>
        </p:txBody>
      </p:sp>
      <p:sp>
        <p:nvSpPr>
          <p:cNvPr id="318" name="Google Shape;318;p42"/>
          <p:cNvSpPr txBox="1"/>
          <p:nvPr/>
        </p:nvSpPr>
        <p:spPr>
          <a:xfrm>
            <a:off x="425875" y="4233825"/>
            <a:ext cx="11247900" cy="1111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000"/>
              </a:spcBef>
              <a:spcAft>
                <a:spcPts val="0"/>
              </a:spcAft>
              <a:buClr>
                <a:schemeClr val="dk1"/>
              </a:buClr>
              <a:buSzPts val="1800"/>
              <a:buChar char="•"/>
            </a:pPr>
            <a:r>
              <a:rPr lang="en-US" sz="2800">
                <a:solidFill>
                  <a:schemeClr val="dk1"/>
                </a:solidFill>
                <a:latin typeface="Calibri"/>
                <a:ea typeface="Calibri"/>
                <a:cs typeface="Calibri"/>
                <a:sym typeface="Calibri"/>
              </a:rPr>
              <a:t>Responding to students’ lived experiences in assessing eligibility for accommodations</a:t>
            </a:r>
            <a:endParaRPr sz="2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Thinking Beyond Diagnoses</a:t>
            </a:r>
            <a:endParaRPr/>
          </a:p>
        </p:txBody>
      </p:sp>
      <p:sp>
        <p:nvSpPr>
          <p:cNvPr id="325" name="Google Shape;325;p43"/>
          <p:cNvSpPr txBox="1">
            <a:spLocks noGrp="1"/>
          </p:cNvSpPr>
          <p:nvPr>
            <p:ph type="body" idx="1"/>
          </p:nvPr>
        </p:nvSpPr>
        <p:spPr>
          <a:xfrm>
            <a:off x="428175" y="1825625"/>
            <a:ext cx="11247900" cy="14385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While diagnoses are important they don’t represent the entire picture. </a:t>
            </a:r>
            <a:endParaRPr/>
          </a:p>
          <a:p>
            <a:pPr marL="0" lvl="0" indent="0" algn="l" rtl="0">
              <a:spcBef>
                <a:spcPts val="1000"/>
              </a:spcBef>
              <a:spcAft>
                <a:spcPts val="0"/>
              </a:spcAft>
              <a:buNone/>
            </a:pPr>
            <a:r>
              <a:rPr lang="en-US"/>
              <a:t>Reasons why we should be responsive to student needs and recognize/rethink barriers in processes, curriculum, etc:</a:t>
            </a:r>
            <a:endParaRPr/>
          </a:p>
        </p:txBody>
      </p:sp>
      <p:sp>
        <p:nvSpPr>
          <p:cNvPr id="326" name="Google Shape;326;p43"/>
          <p:cNvSpPr txBox="1"/>
          <p:nvPr/>
        </p:nvSpPr>
        <p:spPr>
          <a:xfrm>
            <a:off x="544100" y="3398925"/>
            <a:ext cx="58647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Financial barriers (a full report can be a prohibitive expense)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Cultural and/or familial barriers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Other marginalized identities</a:t>
            </a:r>
            <a:endParaRPr sz="2400">
              <a:latin typeface="Calibri"/>
              <a:ea typeface="Calibri"/>
              <a:cs typeface="Calibri"/>
              <a:sym typeface="Calibri"/>
            </a:endParaRPr>
          </a:p>
        </p:txBody>
      </p:sp>
      <p:sp>
        <p:nvSpPr>
          <p:cNvPr id="327" name="Google Shape;327;p43"/>
          <p:cNvSpPr txBox="1"/>
          <p:nvPr/>
        </p:nvSpPr>
        <p:spPr>
          <a:xfrm>
            <a:off x="6231525" y="3398925"/>
            <a:ext cx="52026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Limited diagnostic categories or diagnostic impressions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Access or location barriers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Self-ableism</a:t>
            </a: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Disclosure vs. Needs</a:t>
            </a:r>
            <a:endParaRPr/>
          </a:p>
        </p:txBody>
      </p:sp>
      <p:sp>
        <p:nvSpPr>
          <p:cNvPr id="334" name="Google Shape;334;p44"/>
          <p:cNvSpPr txBox="1">
            <a:spLocks noGrp="1"/>
          </p:cNvSpPr>
          <p:nvPr>
            <p:ph type="body" idx="1"/>
          </p:nvPr>
        </p:nvSpPr>
        <p:spPr>
          <a:xfrm>
            <a:off x="428187" y="1690825"/>
            <a:ext cx="11247900" cy="4130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Questions that prompt only a diagnostic disclosure may be a pitfall for both the student and the EA office. Why is it important to be more holistic (yet still highly specific!) with your questions?</a:t>
            </a:r>
            <a:endParaRPr sz="2500"/>
          </a:p>
          <a:p>
            <a:pPr marL="457200" lvl="0" indent="-323850" algn="l" rtl="0">
              <a:spcBef>
                <a:spcPts val="1000"/>
              </a:spcBef>
              <a:spcAft>
                <a:spcPts val="0"/>
              </a:spcAft>
              <a:buSzPts val="1500"/>
              <a:buChar char="•"/>
            </a:pPr>
            <a:r>
              <a:rPr lang="en-US" sz="2500"/>
              <a:t>Asking diagnosis-specific questions may exclude certain students</a:t>
            </a:r>
            <a:endParaRPr sz="2500"/>
          </a:p>
          <a:p>
            <a:pPr marL="457200" lvl="0" indent="-323850" algn="l" rtl="0">
              <a:spcBef>
                <a:spcPts val="0"/>
              </a:spcBef>
              <a:spcAft>
                <a:spcPts val="0"/>
              </a:spcAft>
              <a:buSzPts val="1500"/>
              <a:buChar char="•"/>
            </a:pPr>
            <a:r>
              <a:rPr lang="en-US" sz="2500"/>
              <a:t>Some disabilities present differently in different situations, so it is important to get the complete picture</a:t>
            </a:r>
            <a:endParaRPr sz="2500"/>
          </a:p>
          <a:p>
            <a:pPr marL="457200" lvl="0" indent="-323850" algn="l" rtl="0">
              <a:spcBef>
                <a:spcPts val="0"/>
              </a:spcBef>
              <a:spcAft>
                <a:spcPts val="0"/>
              </a:spcAft>
              <a:buSzPts val="1500"/>
              <a:buChar char="•"/>
            </a:pPr>
            <a:r>
              <a:rPr lang="en-US" sz="2500"/>
              <a:t>A student may focus on one diagnosis and not speak to other barriers or needs</a:t>
            </a:r>
            <a:endParaRPr sz="2500"/>
          </a:p>
          <a:p>
            <a:pPr marL="457200" lvl="0" indent="-323850" algn="l" rtl="0">
              <a:spcBef>
                <a:spcPts val="0"/>
              </a:spcBef>
              <a:spcAft>
                <a:spcPts val="0"/>
              </a:spcAft>
              <a:buSzPts val="1500"/>
              <a:buChar char="•"/>
            </a:pPr>
            <a:r>
              <a:rPr lang="en-US" sz="2500"/>
              <a:t>A student may not feel comfortable disclosing to an EA adviser and leave out critical information because they don’t have an inclusive space to speak to their access needs</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Other ways to model inclusion</a:t>
            </a:r>
            <a:endParaRPr/>
          </a:p>
        </p:txBody>
      </p:sp>
      <p:sp>
        <p:nvSpPr>
          <p:cNvPr id="341" name="Google Shape;341;p45"/>
          <p:cNvSpPr txBox="1">
            <a:spLocks noGrp="1"/>
          </p:cNvSpPr>
          <p:nvPr>
            <p:ph type="body" idx="1"/>
          </p:nvPr>
        </p:nvSpPr>
        <p:spPr>
          <a:xfrm>
            <a:off x="428187" y="1530000"/>
            <a:ext cx="11247900" cy="41301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Avoid euphemistic language, such as “special needs”</a:t>
            </a:r>
            <a:endParaRPr/>
          </a:p>
          <a:p>
            <a:pPr marL="914400" lvl="1" indent="-330200" algn="l" rtl="0">
              <a:spcBef>
                <a:spcPts val="500"/>
              </a:spcBef>
              <a:spcAft>
                <a:spcPts val="0"/>
              </a:spcAft>
              <a:buSzPts val="1600"/>
              <a:buChar char="•"/>
            </a:pPr>
            <a:r>
              <a:rPr lang="en-US" sz="2200"/>
              <a:t>This terminology both serves to alienate disabled students and may dissuade pre-diagnosed or undiagnosed students from describing their needs</a:t>
            </a:r>
            <a:endParaRPr sz="2200"/>
          </a:p>
          <a:p>
            <a:pPr marL="0" lvl="0" indent="0" algn="l" rtl="0">
              <a:spcBef>
                <a:spcPts val="1000"/>
              </a:spcBef>
              <a:spcAft>
                <a:spcPts val="0"/>
              </a:spcAft>
              <a:buNone/>
            </a:pPr>
            <a:r>
              <a:rPr lang="en-US"/>
              <a:t>Use specific examples in question prompts </a:t>
            </a:r>
            <a:endParaRPr/>
          </a:p>
          <a:p>
            <a:pPr marL="914400" lvl="1" indent="-330200" algn="l" rtl="0">
              <a:spcBef>
                <a:spcPts val="500"/>
              </a:spcBef>
              <a:spcAft>
                <a:spcPts val="0"/>
              </a:spcAft>
              <a:buSzPts val="1600"/>
              <a:buChar char="•"/>
            </a:pPr>
            <a:r>
              <a:rPr lang="en-US" sz="2200"/>
              <a:t>This will help you get the most complete information and demonstrate to students that you’ve considered the whole person in creating your materials</a:t>
            </a:r>
            <a:endParaRPr sz="2200"/>
          </a:p>
          <a:p>
            <a:pPr marL="0" lvl="0" indent="0" algn="l" rtl="0">
              <a:spcBef>
                <a:spcPts val="1000"/>
              </a:spcBef>
              <a:spcAft>
                <a:spcPts val="0"/>
              </a:spcAft>
              <a:buNone/>
            </a:pPr>
            <a:r>
              <a:rPr lang="en-US"/>
              <a:t>Connect with students about your own access needs when travelling, </a:t>
            </a:r>
            <a:r>
              <a:rPr lang="en-US" u="sng"/>
              <a:t>only if you feel comfortable doing so</a:t>
            </a:r>
            <a:endParaRPr u="sng"/>
          </a:p>
          <a:p>
            <a:pPr marL="914400" lvl="1" indent="-330200" algn="l" rtl="0">
              <a:spcBef>
                <a:spcPts val="500"/>
              </a:spcBef>
              <a:spcAft>
                <a:spcPts val="0"/>
              </a:spcAft>
              <a:buSzPts val="1600"/>
              <a:buChar char="•"/>
            </a:pPr>
            <a:r>
              <a:rPr lang="en-US" sz="2200"/>
              <a:t>For example, I take a daily controlled medication and have to plan ahead when I travel, and also have dietary restrictions. Your sharing may help a student open up about their needs and concerns.</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Multiple Marginalized Identities</a:t>
            </a:r>
            <a:endParaRPr/>
          </a:p>
        </p:txBody>
      </p:sp>
      <p:sp>
        <p:nvSpPr>
          <p:cNvPr id="348" name="Google Shape;348;p46"/>
          <p:cNvSpPr txBox="1">
            <a:spLocks noGrp="1"/>
          </p:cNvSpPr>
          <p:nvPr>
            <p:ph type="body" idx="1"/>
          </p:nvPr>
        </p:nvSpPr>
        <p:spPr>
          <a:xfrm>
            <a:off x="428187" y="1825625"/>
            <a:ext cx="11247900" cy="41301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More holistic questions will also help OCS staff support multiple aspects of a student’s identity or be better placed to advise a student.</a:t>
            </a:r>
            <a:endParaRPr sz="2200"/>
          </a:p>
          <a:p>
            <a:pPr marL="0" lvl="0" indent="0" algn="l" rtl="0">
              <a:spcBef>
                <a:spcPts val="1000"/>
              </a:spcBef>
              <a:spcAft>
                <a:spcPts val="0"/>
              </a:spcAft>
              <a:buNone/>
            </a:pPr>
            <a:endParaRPr sz="2200"/>
          </a:p>
          <a:p>
            <a:pPr marL="0" lvl="0" indent="0" algn="l" rtl="0">
              <a:spcBef>
                <a:spcPts val="1000"/>
              </a:spcBef>
              <a:spcAft>
                <a:spcPts val="0"/>
              </a:spcAft>
              <a:buNone/>
            </a:pPr>
            <a:r>
              <a:rPr lang="en-US"/>
              <a:t>Disability and Neurodivergence can be present alongside other identities such as race and ethnicity, gender/sexuality, socioeconomic status, religious practice, as well as multiple disabilities or chronic health needs.</a:t>
            </a:r>
            <a:endParaRPr sz="2200"/>
          </a:p>
          <a:p>
            <a:pPr marL="0" lvl="0" indent="0" algn="l" rtl="0">
              <a:spcBef>
                <a:spcPts val="1000"/>
              </a:spcBef>
              <a:spcAft>
                <a:spcPts val="0"/>
              </a:spcAft>
              <a:buNone/>
            </a:pPr>
            <a:endParaRPr sz="2200"/>
          </a:p>
          <a:p>
            <a:pPr marL="0" lvl="0" indent="0" algn="l" rtl="0">
              <a:spcBef>
                <a:spcPts val="1000"/>
              </a:spcBef>
              <a:spcAft>
                <a:spcPts val="0"/>
              </a:spcAft>
              <a:buNone/>
            </a:pPr>
            <a:r>
              <a:rPr lang="en-US"/>
              <a:t>Depending on the nature of an off-campus experience, the most salient identity may shift based on context, so addressing all will give the student the necessary skill set to navigate those intersecting needs.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Partnering with DSS Offices</a:t>
            </a:r>
            <a:endParaRPr/>
          </a:p>
        </p:txBody>
      </p:sp>
      <p:sp>
        <p:nvSpPr>
          <p:cNvPr id="355" name="Google Shape;355;p47"/>
          <p:cNvSpPr txBox="1">
            <a:spLocks noGrp="1"/>
          </p:cNvSpPr>
          <p:nvPr>
            <p:ph type="body" idx="1"/>
          </p:nvPr>
        </p:nvSpPr>
        <p:spPr>
          <a:xfrm>
            <a:off x="428187" y="1690825"/>
            <a:ext cx="11247900" cy="4130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How can Education Abroad/Off-Campus Study offices and Disability/Access Centers work together to support students?</a:t>
            </a:r>
            <a:endParaRPr/>
          </a:p>
          <a:p>
            <a:pPr marL="457200" lvl="0" indent="-342900" algn="l" rtl="0">
              <a:spcBef>
                <a:spcPts val="1000"/>
              </a:spcBef>
              <a:spcAft>
                <a:spcPts val="0"/>
              </a:spcAft>
              <a:buSzPts val="1800"/>
              <a:buChar char="●"/>
            </a:pPr>
            <a:r>
              <a:rPr lang="en-US"/>
              <a:t>Collaboration on Program reviews and descriptions</a:t>
            </a:r>
            <a:endParaRPr sz="2600"/>
          </a:p>
          <a:p>
            <a:pPr marL="914400" lvl="1" indent="-323850" algn="l" rtl="0">
              <a:spcBef>
                <a:spcPts val="0"/>
              </a:spcBef>
              <a:spcAft>
                <a:spcPts val="0"/>
              </a:spcAft>
              <a:buSzPts val="1500"/>
              <a:buChar char="○"/>
            </a:pPr>
            <a:r>
              <a:rPr lang="en-US" sz="2100"/>
              <a:t>Identify potential barriers and opportunities in your Program offerings</a:t>
            </a:r>
            <a:endParaRPr sz="2100"/>
          </a:p>
          <a:p>
            <a:pPr marL="457200" lvl="0" indent="-342900" algn="l" rtl="0">
              <a:spcBef>
                <a:spcPts val="1000"/>
              </a:spcBef>
              <a:spcAft>
                <a:spcPts val="0"/>
              </a:spcAft>
              <a:buSzPts val="1800"/>
              <a:buChar char="●"/>
            </a:pPr>
            <a:r>
              <a:rPr lang="en-US"/>
              <a:t>Release of Information</a:t>
            </a:r>
            <a:endParaRPr/>
          </a:p>
          <a:p>
            <a:pPr marL="914400" lvl="1" indent="-323850" algn="l" rtl="0">
              <a:spcBef>
                <a:spcPts val="0"/>
              </a:spcBef>
              <a:spcAft>
                <a:spcPts val="0"/>
              </a:spcAft>
              <a:buSzPts val="1500"/>
              <a:buChar char="○"/>
            </a:pPr>
            <a:r>
              <a:rPr lang="en-US" sz="2100"/>
              <a:t>A ROI signed by the student can allow identified staff members to work together with permission from the student</a:t>
            </a:r>
            <a:endParaRPr sz="2100"/>
          </a:p>
          <a:p>
            <a:pPr marL="457200" lvl="0" indent="-342900" algn="l" rtl="0">
              <a:lnSpc>
                <a:spcPct val="60000"/>
              </a:lnSpc>
              <a:spcBef>
                <a:spcPts val="1000"/>
              </a:spcBef>
              <a:spcAft>
                <a:spcPts val="0"/>
              </a:spcAft>
              <a:buSzPts val="1800"/>
              <a:buChar char="●"/>
            </a:pPr>
            <a:r>
              <a:rPr lang="en-US"/>
              <a:t>General Advice</a:t>
            </a:r>
            <a:endParaRPr/>
          </a:p>
          <a:p>
            <a:pPr marL="914400" lvl="1" indent="-323850" algn="l" rtl="0">
              <a:spcBef>
                <a:spcPts val="0"/>
              </a:spcBef>
              <a:spcAft>
                <a:spcPts val="0"/>
              </a:spcAft>
              <a:buSzPts val="1500"/>
              <a:buChar char="○"/>
            </a:pPr>
            <a:r>
              <a:rPr lang="en-US" sz="2100"/>
              <a:t>While a DSS Counselor may not be able to disclose a student’s disability, they can prompt particular questions or offer general information about how they might counsel a student with an equivalent diagnosis</a:t>
            </a:r>
            <a:endParaRPr sz="2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8"/>
          <p:cNvSpPr txBox="1">
            <a:spLocks noGrp="1"/>
          </p:cNvSpPr>
          <p:nvPr>
            <p:ph type="title"/>
          </p:nvPr>
        </p:nvSpPr>
        <p:spPr>
          <a:xfrm>
            <a:off x="418312" y="3532625"/>
            <a:ext cx="112479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Questions about expanding access?</a:t>
            </a:r>
            <a:endParaRPr/>
          </a:p>
        </p:txBody>
      </p:sp>
      <p:pic>
        <p:nvPicPr>
          <p:cNvPr id="362" name="Google Shape;362;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78595" y="645775"/>
            <a:ext cx="3938851" cy="26259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9"/>
          <p:cNvSpPr txBox="1">
            <a:spLocks noGrp="1"/>
          </p:cNvSpPr>
          <p:nvPr>
            <p:ph type="title"/>
          </p:nvPr>
        </p:nvSpPr>
        <p:spPr>
          <a:xfrm>
            <a:off x="395900" y="265300"/>
            <a:ext cx="11247900" cy="83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Topics</a:t>
            </a:r>
            <a:endParaRPr/>
          </a:p>
        </p:txBody>
      </p:sp>
      <p:sp>
        <p:nvSpPr>
          <p:cNvPr id="368" name="Google Shape;368;p49"/>
          <p:cNvSpPr txBox="1">
            <a:spLocks noGrp="1"/>
          </p:cNvSpPr>
          <p:nvPr>
            <p:ph type="body" idx="2"/>
          </p:nvPr>
        </p:nvSpPr>
        <p:spPr>
          <a:xfrm>
            <a:off x="526900" y="1255225"/>
            <a:ext cx="10710000" cy="4975500"/>
          </a:xfrm>
          <a:prstGeom prst="rect">
            <a:avLst/>
          </a:prstGeom>
          <a:noFill/>
          <a:ln>
            <a:noFill/>
          </a:ln>
        </p:spPr>
        <p:txBody>
          <a:bodyPr spcFirstLastPara="1" wrap="square" lIns="91425" tIns="45700" rIns="91425" bIns="45700" anchor="t" anchorCtr="0">
            <a:noAutofit/>
          </a:bodyPr>
          <a:lstStyle/>
          <a:p>
            <a:pPr marL="457200" lvl="0" indent="-370325" algn="l" rtl="0">
              <a:lnSpc>
                <a:spcPct val="80000"/>
              </a:lnSpc>
              <a:spcBef>
                <a:spcPts val="0"/>
              </a:spcBef>
              <a:spcAft>
                <a:spcPts val="0"/>
              </a:spcAft>
              <a:buSzPts val="2232"/>
              <a:buAutoNum type="arabicPeriod"/>
            </a:pPr>
            <a:r>
              <a:rPr lang="en-US" sz="2231" b="1"/>
              <a:t>Case study.</a:t>
            </a:r>
            <a:r>
              <a:rPr lang="en-US" sz="2231"/>
              <a:t>  Your institution administers a semester-long program on public health in China.  What aspects of the program can be tweaked to accommodate neurodiverse students or students with anxiety?  What are some activities/settings that might create challenges? What aspects might be challenging that cannot be changed?</a:t>
            </a:r>
            <a:endParaRPr sz="2231"/>
          </a:p>
          <a:p>
            <a:pPr marL="457200" lvl="0" indent="0" algn="l" rtl="0">
              <a:lnSpc>
                <a:spcPct val="80000"/>
              </a:lnSpc>
              <a:spcBef>
                <a:spcPts val="0"/>
              </a:spcBef>
              <a:spcAft>
                <a:spcPts val="0"/>
              </a:spcAft>
              <a:buNone/>
            </a:pPr>
            <a:endParaRPr sz="2231"/>
          </a:p>
          <a:p>
            <a:pPr marL="457200" lvl="0" indent="-370325" algn="l" rtl="0">
              <a:lnSpc>
                <a:spcPct val="80000"/>
              </a:lnSpc>
              <a:spcBef>
                <a:spcPts val="0"/>
              </a:spcBef>
              <a:spcAft>
                <a:spcPts val="0"/>
              </a:spcAft>
              <a:buSzPts val="2232"/>
              <a:buAutoNum type="arabicPeriod"/>
            </a:pPr>
            <a:r>
              <a:rPr lang="en-US" sz="2231" b="1">
                <a:highlight>
                  <a:schemeClr val="lt1"/>
                </a:highlight>
              </a:rPr>
              <a:t>Case study.</a:t>
            </a:r>
            <a:r>
              <a:rPr lang="en-US" sz="2231">
                <a:highlight>
                  <a:schemeClr val="lt1"/>
                </a:highlight>
              </a:rPr>
              <a:t>  You are a study abroad adviser and you meet with a student who is socially awkward, not making eye contact and providing very brief answers to your questions.  You are having a difficult time eliciting responses from the student to help determine what type of program would be suitable.  The student has not disclosed any medical needs or learning accommodation.  How would you proceed? </a:t>
            </a:r>
            <a:r>
              <a:rPr lang="en-US" sz="2231"/>
              <a:t>What, if anything, should be communicated to EA sponsors of programs the student is considering? </a:t>
            </a:r>
            <a:endParaRPr sz="2231"/>
          </a:p>
          <a:p>
            <a:pPr marL="0" lvl="0" indent="0" algn="l" rtl="0">
              <a:lnSpc>
                <a:spcPct val="80000"/>
              </a:lnSpc>
              <a:spcBef>
                <a:spcPts val="0"/>
              </a:spcBef>
              <a:spcAft>
                <a:spcPts val="0"/>
              </a:spcAft>
              <a:buNone/>
            </a:pPr>
            <a:endParaRPr sz="2231"/>
          </a:p>
          <a:p>
            <a:pPr marL="457200" lvl="0" indent="-370325" algn="l" rtl="0">
              <a:lnSpc>
                <a:spcPct val="80000"/>
              </a:lnSpc>
              <a:spcBef>
                <a:spcPts val="0"/>
              </a:spcBef>
              <a:spcAft>
                <a:spcPts val="0"/>
              </a:spcAft>
              <a:buSzPts val="2232"/>
              <a:buAutoNum type="arabicPeriod"/>
            </a:pPr>
            <a:r>
              <a:rPr lang="en-US" sz="2231" b="1"/>
              <a:t>Training.</a:t>
            </a:r>
            <a:r>
              <a:rPr lang="en-US" sz="2231"/>
              <a:t>  On your campuses/program sites, what training or discussions should happen in order for faculty and staff to feel confident working with neurodiverse students or students with anxiety? </a:t>
            </a:r>
            <a:endParaRPr sz="2231"/>
          </a:p>
          <a:p>
            <a:pPr marL="0" lvl="0" indent="0" algn="l" rtl="0">
              <a:lnSpc>
                <a:spcPct val="80000"/>
              </a:lnSpc>
              <a:spcBef>
                <a:spcPts val="0"/>
              </a:spcBef>
              <a:spcAft>
                <a:spcPts val="0"/>
              </a:spcAft>
              <a:buNone/>
            </a:pPr>
            <a:endParaRPr sz="2031"/>
          </a:p>
          <a:p>
            <a:pPr marL="228600" lvl="0" indent="-50800" algn="ctr" rtl="0">
              <a:lnSpc>
                <a:spcPct val="80000"/>
              </a:lnSpc>
              <a:spcBef>
                <a:spcPts val="0"/>
              </a:spcBef>
              <a:spcAft>
                <a:spcPts val="0"/>
              </a:spcAft>
              <a:buClr>
                <a:schemeClr val="dk1"/>
              </a:buClr>
              <a:buSzPts val="2380"/>
              <a:buNone/>
            </a:pPr>
            <a:endParaRPr sz="1954"/>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Introduce yourselves</a:t>
            </a:r>
            <a:endParaRPr/>
          </a:p>
        </p:txBody>
      </p:sp>
      <p:sp>
        <p:nvSpPr>
          <p:cNvPr id="83" name="Google Shape;83;p14"/>
          <p:cNvSpPr txBox="1">
            <a:spLocks noGrp="1"/>
          </p:cNvSpPr>
          <p:nvPr>
            <p:ph type="body" idx="1"/>
          </p:nvPr>
        </p:nvSpPr>
        <p:spPr>
          <a:xfrm>
            <a:off x="428175" y="1825625"/>
            <a:ext cx="11146800" cy="41301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2800"/>
              <a:buNone/>
            </a:pPr>
            <a:r>
              <a:rPr lang="en-US" b="1"/>
              <a:t>In the Chat…</a:t>
            </a:r>
            <a:endParaRPr b="1"/>
          </a:p>
          <a:p>
            <a:pPr marL="228600" lvl="0" indent="0" algn="l" rtl="0">
              <a:lnSpc>
                <a:spcPct val="90000"/>
              </a:lnSpc>
              <a:spcBef>
                <a:spcPts val="0"/>
              </a:spcBef>
              <a:spcAft>
                <a:spcPts val="0"/>
              </a:spcAft>
              <a:buClr>
                <a:schemeClr val="dk1"/>
              </a:buClr>
              <a:buSzPts val="2800"/>
              <a:buNone/>
            </a:pPr>
            <a:endParaRPr b="1"/>
          </a:p>
          <a:p>
            <a:pPr marL="914400" lvl="0" indent="-514350" algn="l" rtl="0">
              <a:lnSpc>
                <a:spcPct val="90000"/>
              </a:lnSpc>
              <a:spcBef>
                <a:spcPts val="0"/>
              </a:spcBef>
              <a:spcAft>
                <a:spcPts val="0"/>
              </a:spcAft>
              <a:buSzPts val="1800"/>
              <a:buChar char="•"/>
            </a:pPr>
            <a:r>
              <a:rPr lang="en-US"/>
              <a:t>Institution/Organization</a:t>
            </a:r>
            <a:endParaRPr/>
          </a:p>
          <a:p>
            <a:pPr marL="914400" lvl="0" indent="-514350" algn="l" rtl="0">
              <a:lnSpc>
                <a:spcPct val="90000"/>
              </a:lnSpc>
              <a:spcBef>
                <a:spcPts val="0"/>
              </a:spcBef>
              <a:spcAft>
                <a:spcPts val="0"/>
              </a:spcAft>
              <a:buSzPts val="1800"/>
              <a:buChar char="•"/>
            </a:pPr>
            <a:r>
              <a:rPr lang="en-US"/>
              <a:t>Your role</a:t>
            </a:r>
            <a:endParaRPr/>
          </a:p>
          <a:p>
            <a:pPr marL="914400" lvl="0" indent="-514350" algn="l" rtl="0">
              <a:lnSpc>
                <a:spcPct val="90000"/>
              </a:lnSpc>
              <a:spcBef>
                <a:spcPts val="0"/>
              </a:spcBef>
              <a:spcAft>
                <a:spcPts val="0"/>
              </a:spcAft>
              <a:buSzPts val="1800"/>
              <a:buChar char="•"/>
            </a:pPr>
            <a:r>
              <a:rPr lang="en-US"/>
              <a:t>Why you are interested in this topic</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0"/>
          <p:cNvSpPr txBox="1">
            <a:spLocks noGrp="1"/>
          </p:cNvSpPr>
          <p:nvPr>
            <p:ph type="title"/>
          </p:nvPr>
        </p:nvSpPr>
        <p:spPr>
          <a:xfrm>
            <a:off x="3104925" y="2843550"/>
            <a:ext cx="8415900" cy="2540400"/>
          </a:xfrm>
          <a:prstGeom prst="rect">
            <a:avLst/>
          </a:prstGeom>
          <a:noFill/>
          <a:ln>
            <a:noFill/>
          </a:ln>
        </p:spPr>
        <p:txBody>
          <a:bodyPr spcFirstLastPara="1" wrap="square" lIns="91425" tIns="45700" rIns="91425" bIns="45700" anchor="b" anchorCtr="0">
            <a:noAutofit/>
          </a:bodyPr>
          <a:lstStyle/>
          <a:p>
            <a:pPr marL="0" lvl="0" indent="0" algn="ctr" rtl="0">
              <a:spcBef>
                <a:spcPts val="1000"/>
              </a:spcBef>
              <a:spcAft>
                <a:spcPts val="0"/>
              </a:spcAft>
              <a:buClr>
                <a:schemeClr val="dk1"/>
              </a:buClr>
              <a:buSzPts val="1100"/>
              <a:buFont typeface="Arial"/>
              <a:buNone/>
            </a:pPr>
            <a:endParaRPr sz="3900" b="0"/>
          </a:p>
          <a:p>
            <a:pPr marL="0" lvl="0" indent="0" algn="ctr" rtl="0">
              <a:spcBef>
                <a:spcPts val="1000"/>
              </a:spcBef>
              <a:spcAft>
                <a:spcPts val="0"/>
              </a:spcAft>
              <a:buClr>
                <a:schemeClr val="dk1"/>
              </a:buClr>
              <a:buSzPts val="1100"/>
              <a:buFont typeface="Arial"/>
              <a:buNone/>
            </a:pPr>
            <a:endParaRPr sz="3900" b="0"/>
          </a:p>
          <a:p>
            <a:pPr marL="0" lvl="0" indent="0" algn="ctr" rtl="0">
              <a:spcBef>
                <a:spcPts val="1000"/>
              </a:spcBef>
              <a:spcAft>
                <a:spcPts val="0"/>
              </a:spcAft>
              <a:buClr>
                <a:schemeClr val="dk1"/>
              </a:buClr>
              <a:buSzPts val="1100"/>
              <a:buFont typeface="Arial"/>
              <a:buNone/>
            </a:pPr>
            <a:endParaRPr sz="3900" b="0"/>
          </a:p>
          <a:p>
            <a:pPr marL="0" lvl="0" indent="0" algn="ctr" rtl="0">
              <a:spcBef>
                <a:spcPts val="1000"/>
              </a:spcBef>
              <a:spcAft>
                <a:spcPts val="0"/>
              </a:spcAft>
              <a:buClr>
                <a:schemeClr val="dk1"/>
              </a:buClr>
              <a:buSzPts val="1100"/>
              <a:buFont typeface="Arial"/>
              <a:buNone/>
            </a:pPr>
            <a:r>
              <a:rPr lang="en-US" sz="3900" b="0"/>
              <a:t>Thanks very much for joining us </a:t>
            </a:r>
            <a:endParaRPr sz="3900" b="0"/>
          </a:p>
          <a:p>
            <a:pPr marL="0" lvl="0" indent="0" algn="ctr" rtl="0">
              <a:spcBef>
                <a:spcPts val="1000"/>
              </a:spcBef>
              <a:spcAft>
                <a:spcPts val="0"/>
              </a:spcAft>
              <a:buClr>
                <a:schemeClr val="dk1"/>
              </a:buClr>
              <a:buSzPts val="1100"/>
              <a:buFont typeface="Arial"/>
              <a:buNone/>
            </a:pPr>
            <a:r>
              <a:rPr lang="en-US" sz="3900" b="0"/>
              <a:t>and for your work toward more inclusive</a:t>
            </a:r>
            <a:endParaRPr sz="3900" b="0"/>
          </a:p>
          <a:p>
            <a:pPr marL="0" lvl="0" indent="0" algn="ctr" rtl="0">
              <a:spcBef>
                <a:spcPts val="1000"/>
              </a:spcBef>
              <a:spcAft>
                <a:spcPts val="0"/>
              </a:spcAft>
              <a:buClr>
                <a:schemeClr val="dk1"/>
              </a:buClr>
              <a:buSzPts val="1100"/>
              <a:buFont typeface="Arial"/>
              <a:buNone/>
            </a:pPr>
            <a:r>
              <a:rPr lang="en-US" sz="3900" b="0"/>
              <a:t> Education Abroad!</a:t>
            </a:r>
            <a:endParaRPr sz="3900" b="0"/>
          </a:p>
          <a:p>
            <a:pPr marL="0" lvl="0" indent="0" algn="l" rtl="0">
              <a:lnSpc>
                <a:spcPct val="90000"/>
              </a:lnSpc>
              <a:spcBef>
                <a:spcPts val="0"/>
              </a:spcBef>
              <a:spcAft>
                <a:spcPts val="0"/>
              </a:spcAft>
              <a:buClr>
                <a:schemeClr val="lt1"/>
              </a:buClr>
              <a:buSzPts val="6600"/>
              <a:buFont typeface="Calibri"/>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Whitman College</a:t>
            </a:r>
            <a:endParaRPr dirty="0"/>
          </a:p>
        </p:txBody>
      </p:sp>
      <p:pic>
        <p:nvPicPr>
          <p:cNvPr id="92" name="Google Shape;92;p15" descr="Photo of building at Whitman Colleg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38200" y="1825625"/>
            <a:ext cx="3967600" cy="3967600"/>
          </a:xfrm>
          <a:prstGeom prst="rect">
            <a:avLst/>
          </a:prstGeom>
          <a:noFill/>
          <a:ln>
            <a:noFill/>
          </a:ln>
        </p:spPr>
      </p:pic>
      <p:sp>
        <p:nvSpPr>
          <p:cNvPr id="91" name="Google Shape;91;p15"/>
          <p:cNvSpPr txBox="1">
            <a:spLocks noGrp="1"/>
          </p:cNvSpPr>
          <p:nvPr>
            <p:ph type="body" idx="2"/>
          </p:nvPr>
        </p:nvSpPr>
        <p:spPr>
          <a:xfrm>
            <a:off x="5071950" y="1825625"/>
            <a:ext cx="6281700" cy="4122900"/>
          </a:xfrm>
          <a:prstGeom prst="rect">
            <a:avLst/>
          </a:prstGeom>
          <a:noFill/>
          <a:ln>
            <a:noFill/>
          </a:ln>
        </p:spPr>
        <p:txBody>
          <a:bodyPr spcFirstLastPara="1" wrap="square" lIns="91425" tIns="45700" rIns="91425" bIns="45700" anchor="t" anchorCtr="0">
            <a:normAutofit fontScale="85000" lnSpcReduction="20000"/>
          </a:bodyPr>
          <a:lstStyle/>
          <a:p>
            <a:pPr marL="228600" lvl="0" indent="-50800" algn="l" rtl="0">
              <a:spcBef>
                <a:spcPts val="0"/>
              </a:spcBef>
              <a:spcAft>
                <a:spcPts val="0"/>
              </a:spcAft>
              <a:buClr>
                <a:schemeClr val="dk1"/>
              </a:buClr>
              <a:buSzPct val="104758"/>
              <a:buNone/>
            </a:pPr>
            <a:endParaRPr sz="2672" b="1" dirty="0"/>
          </a:p>
          <a:p>
            <a:pPr marL="228600" lvl="0" indent="-50800" algn="l" rtl="0">
              <a:spcBef>
                <a:spcPts val="0"/>
              </a:spcBef>
              <a:spcAft>
                <a:spcPts val="0"/>
              </a:spcAft>
              <a:buClr>
                <a:schemeClr val="dk1"/>
              </a:buClr>
              <a:buSzPct val="104758"/>
              <a:buNone/>
            </a:pPr>
            <a:r>
              <a:rPr lang="en-US" sz="2672" b="1" dirty="0"/>
              <a:t>Type:</a:t>
            </a:r>
            <a:r>
              <a:rPr lang="en-US" sz="2672" dirty="0"/>
              <a:t>             Private Liberal Arts</a:t>
            </a:r>
            <a:endParaRPr sz="2672" dirty="0"/>
          </a:p>
          <a:p>
            <a:pPr marL="228600" lvl="0" indent="-50800" algn="l" rtl="0">
              <a:spcBef>
                <a:spcPts val="0"/>
              </a:spcBef>
              <a:spcAft>
                <a:spcPts val="0"/>
              </a:spcAft>
              <a:buClr>
                <a:schemeClr val="dk1"/>
              </a:buClr>
              <a:buSzPct val="104758"/>
              <a:buNone/>
            </a:pPr>
            <a:endParaRPr sz="2672" b="1" dirty="0"/>
          </a:p>
          <a:p>
            <a:pPr marL="228600" lvl="0" indent="-50800" algn="l" rtl="0">
              <a:spcBef>
                <a:spcPts val="0"/>
              </a:spcBef>
              <a:spcAft>
                <a:spcPts val="0"/>
              </a:spcAft>
              <a:buClr>
                <a:schemeClr val="dk1"/>
              </a:buClr>
              <a:buSzPct val="104758"/>
              <a:buNone/>
            </a:pPr>
            <a:r>
              <a:rPr lang="en-US" sz="2672" b="1" dirty="0"/>
              <a:t>Degrees:</a:t>
            </a:r>
            <a:r>
              <a:rPr lang="en-US" sz="2672" dirty="0"/>
              <a:t>       Bachelor of Arts</a:t>
            </a:r>
            <a:endParaRPr sz="2672" dirty="0"/>
          </a:p>
          <a:p>
            <a:pPr marL="228600" lvl="0" indent="-50800" algn="l" rtl="0">
              <a:spcBef>
                <a:spcPts val="0"/>
              </a:spcBef>
              <a:spcAft>
                <a:spcPts val="0"/>
              </a:spcAft>
              <a:buClr>
                <a:schemeClr val="dk1"/>
              </a:buClr>
              <a:buSzPct val="104758"/>
              <a:buNone/>
            </a:pPr>
            <a:endParaRPr sz="2672" dirty="0"/>
          </a:p>
          <a:p>
            <a:pPr marL="228600" lvl="0" indent="-50800" algn="l" rtl="0">
              <a:spcBef>
                <a:spcPts val="0"/>
              </a:spcBef>
              <a:spcAft>
                <a:spcPts val="0"/>
              </a:spcAft>
              <a:buClr>
                <a:schemeClr val="dk1"/>
              </a:buClr>
              <a:buSzPct val="104758"/>
              <a:buNone/>
            </a:pPr>
            <a:r>
              <a:rPr lang="en-US" sz="2672" b="1" dirty="0"/>
              <a:t>Enrollment:</a:t>
            </a:r>
            <a:r>
              <a:rPr lang="en-US" sz="2672" dirty="0"/>
              <a:t>  1540 undergraduates</a:t>
            </a:r>
            <a:endParaRPr sz="2672" dirty="0"/>
          </a:p>
          <a:p>
            <a:pPr marL="228600" lvl="0" indent="-50800" algn="l" rtl="0">
              <a:spcBef>
                <a:spcPts val="0"/>
              </a:spcBef>
              <a:spcAft>
                <a:spcPts val="0"/>
              </a:spcAft>
              <a:buClr>
                <a:schemeClr val="dk1"/>
              </a:buClr>
              <a:buSzPct val="104758"/>
              <a:buNone/>
            </a:pPr>
            <a:endParaRPr sz="2672" dirty="0"/>
          </a:p>
          <a:p>
            <a:pPr marL="228600" lvl="0" indent="-50800" algn="l" rtl="0">
              <a:spcBef>
                <a:spcPts val="0"/>
              </a:spcBef>
              <a:spcAft>
                <a:spcPts val="0"/>
              </a:spcAft>
              <a:buClr>
                <a:schemeClr val="dk1"/>
              </a:buClr>
              <a:buSzPct val="104758"/>
              <a:buNone/>
            </a:pPr>
            <a:r>
              <a:rPr lang="en-US" sz="2672" b="1" dirty="0"/>
              <a:t>Study Abroad Programming: </a:t>
            </a:r>
            <a:r>
              <a:rPr lang="en-US" sz="2672" dirty="0"/>
              <a:t> 80 semester &amp; year-long options via providers and overseas universities </a:t>
            </a:r>
            <a:endParaRPr sz="2672" dirty="0"/>
          </a:p>
          <a:p>
            <a:pPr marL="228600" lvl="0" indent="-50800" algn="l" rtl="0">
              <a:spcBef>
                <a:spcPts val="0"/>
              </a:spcBef>
              <a:spcAft>
                <a:spcPts val="0"/>
              </a:spcAft>
              <a:buClr>
                <a:schemeClr val="dk1"/>
              </a:buClr>
              <a:buSzPct val="104758"/>
              <a:buNone/>
            </a:pPr>
            <a:endParaRPr sz="2672" dirty="0"/>
          </a:p>
          <a:p>
            <a:pPr marL="228600" lvl="0" indent="-50800" algn="l" rtl="0">
              <a:spcBef>
                <a:spcPts val="0"/>
              </a:spcBef>
              <a:spcAft>
                <a:spcPts val="0"/>
              </a:spcAft>
              <a:buClr>
                <a:schemeClr val="dk1"/>
              </a:buClr>
              <a:buSzPct val="104758"/>
              <a:buNone/>
            </a:pPr>
            <a:r>
              <a:rPr lang="en-US" sz="2672" b="1" dirty="0"/>
              <a:t>Study Abroad Enrollment: </a:t>
            </a:r>
            <a:r>
              <a:rPr lang="en-US" sz="2672" dirty="0"/>
              <a:t>200 per year (pre-COVID)</a:t>
            </a:r>
            <a:endParaRPr sz="2672" dirty="0"/>
          </a:p>
          <a:p>
            <a:pPr marL="228600" lvl="0" indent="-50800" algn="l" rtl="0">
              <a:spcBef>
                <a:spcPts val="0"/>
              </a:spcBef>
              <a:spcAft>
                <a:spcPts val="0"/>
              </a:spcAft>
              <a:buClr>
                <a:schemeClr val="dk1"/>
              </a:buClr>
              <a:buSzPct val="104758"/>
              <a:buNone/>
            </a:pPr>
            <a:endParaRPr sz="2672" dirty="0"/>
          </a:p>
          <a:p>
            <a:pPr marL="228600" lvl="0" indent="-50800" algn="l" rtl="0">
              <a:spcBef>
                <a:spcPts val="0"/>
              </a:spcBef>
              <a:spcAft>
                <a:spcPts val="0"/>
              </a:spcAft>
              <a:buClr>
                <a:schemeClr val="dk1"/>
              </a:buClr>
              <a:buSzPct val="104758"/>
              <a:buNone/>
            </a:pPr>
            <a:r>
              <a:rPr lang="en-US" sz="2672" b="1" dirty="0"/>
              <a:t>Location: </a:t>
            </a:r>
            <a:r>
              <a:rPr lang="en-US" sz="2672" dirty="0"/>
              <a:t>       Walla Walla, Washington</a:t>
            </a:r>
            <a:endParaRPr sz="2672" dirty="0"/>
          </a:p>
          <a:p>
            <a:pPr marL="228600" lvl="0" indent="-50800" algn="l" rtl="0">
              <a:lnSpc>
                <a:spcPct val="90000"/>
              </a:lnSpc>
              <a:spcBef>
                <a:spcPts val="0"/>
              </a:spcBef>
              <a:spcAft>
                <a:spcPts val="0"/>
              </a:spcAft>
              <a:buClr>
                <a:schemeClr val="dk1"/>
              </a:buClr>
              <a:buSzPct val="1000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Landmark College</a:t>
            </a:r>
            <a:endParaRPr dirty="0"/>
          </a:p>
        </p:txBody>
      </p:sp>
      <p:pic>
        <p:nvPicPr>
          <p:cNvPr id="100" name="Google Shape;100;p16" descr="Photo of Landmark College: looking from the top of a hill, past a group of students sitting on the grass, to brick buildings and green hills in the background."/>
          <p:cNvPicPr preferRelativeResize="0"/>
          <p:nvPr/>
        </p:nvPicPr>
        <p:blipFill>
          <a:blip r:embed="rId3">
            <a:alphaModFix/>
          </a:blip>
          <a:stretch>
            <a:fillRect/>
          </a:stretch>
        </p:blipFill>
        <p:spPr>
          <a:xfrm>
            <a:off x="838200" y="1940100"/>
            <a:ext cx="3718524" cy="3734800"/>
          </a:xfrm>
          <a:prstGeom prst="rect">
            <a:avLst/>
          </a:prstGeom>
          <a:noFill/>
          <a:ln>
            <a:noFill/>
          </a:ln>
        </p:spPr>
      </p:pic>
      <p:sp>
        <p:nvSpPr>
          <p:cNvPr id="99" name="Google Shape;99;p16"/>
          <p:cNvSpPr txBox="1">
            <a:spLocks noGrp="1"/>
          </p:cNvSpPr>
          <p:nvPr>
            <p:ph type="body" idx="2"/>
          </p:nvPr>
        </p:nvSpPr>
        <p:spPr>
          <a:xfrm>
            <a:off x="4831525" y="1825625"/>
            <a:ext cx="6766500" cy="4122900"/>
          </a:xfrm>
          <a:prstGeom prst="rect">
            <a:avLst/>
          </a:prstGeom>
          <a:noFill/>
          <a:ln>
            <a:noFill/>
          </a:ln>
        </p:spPr>
        <p:txBody>
          <a:bodyPr spcFirstLastPara="1" wrap="square" lIns="91425" tIns="45700" rIns="91425" bIns="45700" anchor="t" anchorCtr="0">
            <a:normAutofit fontScale="85000" lnSpcReduction="20000"/>
          </a:bodyPr>
          <a:lstStyle/>
          <a:p>
            <a:pPr marL="228600" lvl="0" indent="-50800" algn="l" rtl="0">
              <a:lnSpc>
                <a:spcPct val="90000"/>
              </a:lnSpc>
              <a:spcBef>
                <a:spcPts val="0"/>
              </a:spcBef>
              <a:spcAft>
                <a:spcPts val="0"/>
              </a:spcAft>
              <a:buClr>
                <a:schemeClr val="dk1"/>
              </a:buClr>
              <a:buSzPct val="104758"/>
              <a:buNone/>
            </a:pPr>
            <a:endParaRPr sz="2672" b="1"/>
          </a:p>
          <a:p>
            <a:pPr marL="228600" lvl="0" indent="-50800" algn="l" rtl="0">
              <a:lnSpc>
                <a:spcPct val="90000"/>
              </a:lnSpc>
              <a:spcBef>
                <a:spcPts val="0"/>
              </a:spcBef>
              <a:spcAft>
                <a:spcPts val="0"/>
              </a:spcAft>
              <a:buClr>
                <a:schemeClr val="dk1"/>
              </a:buClr>
              <a:buSzPct val="104758"/>
              <a:buNone/>
            </a:pPr>
            <a:r>
              <a:rPr lang="en-US" sz="2672" b="1"/>
              <a:t>Type:  </a:t>
            </a:r>
            <a:r>
              <a:rPr lang="en-US" sz="2672"/>
              <a:t>Private, serves students who learn differently   including students with a learning disability (such as dyslexia), ADHD or autism spectrum disorder (ASD)</a:t>
            </a:r>
            <a:endParaRPr sz="2672"/>
          </a:p>
          <a:p>
            <a:pPr marL="228600" lvl="0" indent="-50800" algn="l" rtl="0">
              <a:lnSpc>
                <a:spcPct val="90000"/>
              </a:lnSpc>
              <a:spcBef>
                <a:spcPts val="0"/>
              </a:spcBef>
              <a:spcAft>
                <a:spcPts val="0"/>
              </a:spcAft>
              <a:buClr>
                <a:schemeClr val="dk1"/>
              </a:buClr>
              <a:buSzPct val="104758"/>
              <a:buNone/>
            </a:pPr>
            <a:endParaRPr sz="2672"/>
          </a:p>
          <a:p>
            <a:pPr marL="228600" lvl="0" indent="-50800" algn="l" rtl="0">
              <a:lnSpc>
                <a:spcPct val="90000"/>
              </a:lnSpc>
              <a:spcBef>
                <a:spcPts val="0"/>
              </a:spcBef>
              <a:spcAft>
                <a:spcPts val="0"/>
              </a:spcAft>
              <a:buClr>
                <a:schemeClr val="dk1"/>
              </a:buClr>
              <a:buSzPct val="104758"/>
              <a:buNone/>
            </a:pPr>
            <a:r>
              <a:rPr lang="en-US" sz="2672" b="1"/>
              <a:t>Degrees:</a:t>
            </a:r>
            <a:r>
              <a:rPr lang="en-US" sz="2672"/>
              <a:t>  	     Associate and Bachelors</a:t>
            </a:r>
            <a:endParaRPr sz="2672"/>
          </a:p>
          <a:p>
            <a:pPr marL="228600" lvl="0" indent="-50800" algn="l" rtl="0">
              <a:lnSpc>
                <a:spcPct val="90000"/>
              </a:lnSpc>
              <a:spcBef>
                <a:spcPts val="0"/>
              </a:spcBef>
              <a:spcAft>
                <a:spcPts val="0"/>
              </a:spcAft>
              <a:buClr>
                <a:schemeClr val="dk1"/>
              </a:buClr>
              <a:buSzPct val="104758"/>
              <a:buNone/>
            </a:pPr>
            <a:endParaRPr sz="2672"/>
          </a:p>
          <a:p>
            <a:pPr marL="228600" lvl="0" indent="-50800" algn="l" rtl="0">
              <a:lnSpc>
                <a:spcPct val="90000"/>
              </a:lnSpc>
              <a:spcBef>
                <a:spcPts val="0"/>
              </a:spcBef>
              <a:spcAft>
                <a:spcPts val="0"/>
              </a:spcAft>
              <a:buClr>
                <a:schemeClr val="dk1"/>
              </a:buClr>
              <a:buSzPct val="104758"/>
              <a:buNone/>
            </a:pPr>
            <a:r>
              <a:rPr lang="en-US" sz="2672" b="1"/>
              <a:t>Enrollment:</a:t>
            </a:r>
            <a:r>
              <a:rPr lang="en-US" sz="2672"/>
              <a:t>  400 undergraduates</a:t>
            </a:r>
            <a:endParaRPr sz="2672"/>
          </a:p>
          <a:p>
            <a:pPr marL="228600" lvl="0" indent="-50800" algn="l" rtl="0">
              <a:lnSpc>
                <a:spcPct val="90000"/>
              </a:lnSpc>
              <a:spcBef>
                <a:spcPts val="0"/>
              </a:spcBef>
              <a:spcAft>
                <a:spcPts val="0"/>
              </a:spcAft>
              <a:buClr>
                <a:schemeClr val="dk1"/>
              </a:buClr>
              <a:buSzPct val="104758"/>
              <a:buNone/>
            </a:pPr>
            <a:endParaRPr sz="2672"/>
          </a:p>
          <a:p>
            <a:pPr marL="228600" lvl="0" indent="-50800" algn="l" rtl="0">
              <a:lnSpc>
                <a:spcPct val="90000"/>
              </a:lnSpc>
              <a:spcBef>
                <a:spcPts val="0"/>
              </a:spcBef>
              <a:spcAft>
                <a:spcPts val="0"/>
              </a:spcAft>
              <a:buClr>
                <a:schemeClr val="dk1"/>
              </a:buClr>
              <a:buSzPct val="104758"/>
              <a:buNone/>
            </a:pPr>
            <a:r>
              <a:rPr lang="en-US" sz="2672" b="1"/>
              <a:t>Study Abroad Programming: </a:t>
            </a:r>
            <a:r>
              <a:rPr lang="en-US" sz="2672"/>
              <a:t> 5-6 Faculty-led</a:t>
            </a:r>
            <a:endParaRPr sz="2672"/>
          </a:p>
          <a:p>
            <a:pPr marL="228600" lvl="0" indent="-50800" algn="l" rtl="0">
              <a:lnSpc>
                <a:spcPct val="90000"/>
              </a:lnSpc>
              <a:spcBef>
                <a:spcPts val="0"/>
              </a:spcBef>
              <a:spcAft>
                <a:spcPts val="0"/>
              </a:spcAft>
              <a:buClr>
                <a:schemeClr val="dk1"/>
              </a:buClr>
              <a:buSzPct val="104758"/>
              <a:buNone/>
            </a:pPr>
            <a:r>
              <a:rPr lang="en-US" sz="2672"/>
              <a:t>programs</a:t>
            </a:r>
            <a:endParaRPr sz="2672"/>
          </a:p>
          <a:p>
            <a:pPr marL="228600" lvl="0" indent="-50800" algn="l" rtl="0">
              <a:lnSpc>
                <a:spcPct val="90000"/>
              </a:lnSpc>
              <a:spcBef>
                <a:spcPts val="0"/>
              </a:spcBef>
              <a:spcAft>
                <a:spcPts val="0"/>
              </a:spcAft>
              <a:buClr>
                <a:schemeClr val="dk1"/>
              </a:buClr>
              <a:buSzPct val="104758"/>
              <a:buNone/>
            </a:pPr>
            <a:endParaRPr sz="2672"/>
          </a:p>
          <a:p>
            <a:pPr marL="228600" lvl="0" indent="-50800" algn="l" rtl="0">
              <a:lnSpc>
                <a:spcPct val="90000"/>
              </a:lnSpc>
              <a:spcBef>
                <a:spcPts val="0"/>
              </a:spcBef>
              <a:spcAft>
                <a:spcPts val="0"/>
              </a:spcAft>
              <a:buClr>
                <a:schemeClr val="dk1"/>
              </a:buClr>
              <a:buSzPct val="104758"/>
              <a:buNone/>
            </a:pPr>
            <a:r>
              <a:rPr lang="en-US" sz="2672" b="1"/>
              <a:t>Study Abroad Enrollment: </a:t>
            </a:r>
            <a:r>
              <a:rPr lang="en-US" sz="2672"/>
              <a:t>60 per year (pre-COVID)</a:t>
            </a:r>
            <a:endParaRPr sz="2672"/>
          </a:p>
          <a:p>
            <a:pPr marL="228600" lvl="0" indent="-50800" algn="l" rtl="0">
              <a:lnSpc>
                <a:spcPct val="90000"/>
              </a:lnSpc>
              <a:spcBef>
                <a:spcPts val="0"/>
              </a:spcBef>
              <a:spcAft>
                <a:spcPts val="0"/>
              </a:spcAft>
              <a:buClr>
                <a:schemeClr val="dk1"/>
              </a:buClr>
              <a:buSzPct val="104758"/>
              <a:buNone/>
            </a:pPr>
            <a:endParaRPr sz="2672"/>
          </a:p>
          <a:p>
            <a:pPr marL="228600" lvl="0" indent="-50800" algn="l" rtl="0">
              <a:lnSpc>
                <a:spcPct val="90000"/>
              </a:lnSpc>
              <a:spcBef>
                <a:spcPts val="0"/>
              </a:spcBef>
              <a:spcAft>
                <a:spcPts val="0"/>
              </a:spcAft>
              <a:buClr>
                <a:schemeClr val="dk1"/>
              </a:buClr>
              <a:buSzPct val="104758"/>
              <a:buNone/>
            </a:pPr>
            <a:r>
              <a:rPr lang="en-US" sz="2672" b="1"/>
              <a:t>Location: </a:t>
            </a:r>
            <a:r>
              <a:rPr lang="en-US" sz="2672"/>
              <a:t>        Putney, Vermont</a:t>
            </a:r>
            <a:endParaRPr sz="2672"/>
          </a:p>
          <a:p>
            <a:pPr marL="228600" lvl="0" indent="-50800" algn="ctr" rtl="0">
              <a:lnSpc>
                <a:spcPct val="90000"/>
              </a:lnSpc>
              <a:spcBef>
                <a:spcPts val="0"/>
              </a:spcBef>
              <a:spcAft>
                <a:spcPts val="0"/>
              </a:spcAft>
              <a:buClr>
                <a:schemeClr val="dk1"/>
              </a:buClr>
              <a:buSzPct val="121739"/>
              <a:buNone/>
            </a:pP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28187" y="365125"/>
            <a:ext cx="112479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Topic Introduction </a:t>
            </a:r>
            <a:endParaRPr/>
          </a:p>
        </p:txBody>
      </p:sp>
      <p:sp>
        <p:nvSpPr>
          <p:cNvPr id="106" name="Google Shape;106;p17"/>
          <p:cNvSpPr txBox="1">
            <a:spLocks noGrp="1"/>
          </p:cNvSpPr>
          <p:nvPr>
            <p:ph type="body" idx="4294967295"/>
          </p:nvPr>
        </p:nvSpPr>
        <p:spPr>
          <a:xfrm>
            <a:off x="568725" y="1598675"/>
            <a:ext cx="10710000" cy="41229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sz="2672" b="1"/>
          </a:p>
          <a:p>
            <a:pPr marL="228600" lvl="0" indent="-50800" algn="l" rtl="0">
              <a:lnSpc>
                <a:spcPct val="90000"/>
              </a:lnSpc>
              <a:spcBef>
                <a:spcPts val="0"/>
              </a:spcBef>
              <a:spcAft>
                <a:spcPts val="0"/>
              </a:spcAft>
              <a:buClr>
                <a:schemeClr val="dk1"/>
              </a:buClr>
              <a:buSzPts val="2800"/>
              <a:buNone/>
            </a:pPr>
            <a:r>
              <a:rPr lang="en-US" sz="2672" b="1"/>
              <a:t>Why we chose this topic</a:t>
            </a:r>
            <a:endParaRPr sz="2672" b="1"/>
          </a:p>
          <a:p>
            <a:pPr marL="228600" lvl="0" indent="-50800" algn="l" rtl="0">
              <a:lnSpc>
                <a:spcPct val="90000"/>
              </a:lnSpc>
              <a:spcBef>
                <a:spcPts val="0"/>
              </a:spcBef>
              <a:spcAft>
                <a:spcPts val="0"/>
              </a:spcAft>
              <a:buClr>
                <a:schemeClr val="dk1"/>
              </a:buClr>
              <a:buSzPts val="2800"/>
              <a:buNone/>
            </a:pPr>
            <a:endParaRPr sz="2672" b="1"/>
          </a:p>
          <a:p>
            <a:pPr marL="228600" lvl="0" indent="-50800" algn="l" rtl="0">
              <a:lnSpc>
                <a:spcPct val="90000"/>
              </a:lnSpc>
              <a:spcBef>
                <a:spcPts val="0"/>
              </a:spcBef>
              <a:spcAft>
                <a:spcPts val="0"/>
              </a:spcAft>
              <a:buClr>
                <a:schemeClr val="dk1"/>
              </a:buClr>
              <a:buSzPts val="2800"/>
              <a:buNone/>
            </a:pPr>
            <a:r>
              <a:rPr lang="en-US" sz="2672" b="1"/>
              <a:t>Are ASD and Anxiety the same? Why are we putting them together?</a:t>
            </a:r>
            <a:endParaRPr sz="2672" b="1"/>
          </a:p>
          <a:p>
            <a:pPr marL="228600" lvl="0" indent="-50800" algn="ctr" rtl="0">
              <a:lnSpc>
                <a:spcPct val="90000"/>
              </a:lnSpc>
              <a:spcBef>
                <a:spcPts val="0"/>
              </a:spcBef>
              <a:spcAft>
                <a:spcPts val="0"/>
              </a:spcAft>
              <a:buClr>
                <a:schemeClr val="dk1"/>
              </a:buClr>
              <a:buSzPts val="2800"/>
              <a:buNone/>
            </a:pP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28187" y="365125"/>
            <a:ext cx="1124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Goals for today</a:t>
            </a:r>
            <a:endParaRPr/>
          </a:p>
        </p:txBody>
      </p:sp>
      <p:sp>
        <p:nvSpPr>
          <p:cNvPr id="112" name="Google Shape;112;p18"/>
          <p:cNvSpPr txBox="1">
            <a:spLocks noGrp="1"/>
          </p:cNvSpPr>
          <p:nvPr>
            <p:ph type="body" idx="4294967295"/>
          </p:nvPr>
        </p:nvSpPr>
        <p:spPr>
          <a:xfrm>
            <a:off x="568725" y="1369500"/>
            <a:ext cx="10710000" cy="4352100"/>
          </a:xfrm>
          <a:prstGeom prst="rect">
            <a:avLst/>
          </a:prstGeom>
          <a:noFill/>
          <a:ln>
            <a:noFill/>
          </a:ln>
        </p:spPr>
        <p:txBody>
          <a:bodyPr spcFirstLastPara="1" wrap="square" lIns="91425" tIns="45700" rIns="91425" bIns="45700" anchor="t" anchorCtr="0">
            <a:normAutofit fontScale="92500"/>
          </a:bodyPr>
          <a:lstStyle/>
          <a:p>
            <a:pPr marL="228600" lvl="0" indent="-50800" algn="l" rtl="0">
              <a:lnSpc>
                <a:spcPct val="90000"/>
              </a:lnSpc>
              <a:spcBef>
                <a:spcPts val="0"/>
              </a:spcBef>
              <a:spcAft>
                <a:spcPts val="0"/>
              </a:spcAft>
              <a:buClr>
                <a:schemeClr val="dk1"/>
              </a:buClr>
              <a:buSzPts val="2800"/>
              <a:buNone/>
            </a:pPr>
            <a:endParaRPr sz="2672" b="1"/>
          </a:p>
          <a:p>
            <a:pPr marL="228600" lvl="0" indent="-50800" algn="l" rtl="0">
              <a:lnSpc>
                <a:spcPct val="90000"/>
              </a:lnSpc>
              <a:spcBef>
                <a:spcPts val="0"/>
              </a:spcBef>
              <a:spcAft>
                <a:spcPts val="0"/>
              </a:spcAft>
              <a:buClr>
                <a:schemeClr val="dk1"/>
              </a:buClr>
              <a:buSzPts val="2800"/>
              <a:buNone/>
            </a:pPr>
            <a:r>
              <a:rPr lang="en-US" sz="2672" b="1"/>
              <a:t>Knowledge</a:t>
            </a:r>
            <a:endParaRPr sz="2672" b="1"/>
          </a:p>
          <a:p>
            <a:pPr marL="457200" lvl="0" indent="-398323" algn="l" rtl="0">
              <a:lnSpc>
                <a:spcPct val="90000"/>
              </a:lnSpc>
              <a:spcBef>
                <a:spcPts val="0"/>
              </a:spcBef>
              <a:spcAft>
                <a:spcPts val="0"/>
              </a:spcAft>
              <a:buSzPts val="2673"/>
              <a:buChar char="•"/>
            </a:pPr>
            <a:r>
              <a:rPr lang="en-US" sz="2672"/>
              <a:t>Understand how autism and anxiety affect students</a:t>
            </a:r>
            <a:endParaRPr sz="2672"/>
          </a:p>
          <a:p>
            <a:pPr marL="457200" lvl="0" indent="-398323" algn="l" rtl="0">
              <a:lnSpc>
                <a:spcPct val="90000"/>
              </a:lnSpc>
              <a:spcBef>
                <a:spcPts val="0"/>
              </a:spcBef>
              <a:spcAft>
                <a:spcPts val="0"/>
              </a:spcAft>
              <a:buSzPts val="2673"/>
              <a:buChar char="•"/>
            </a:pPr>
            <a:r>
              <a:rPr lang="en-US" sz="2672"/>
              <a:t>Learn how another school has created education abroad opportunities for neurodiverse students</a:t>
            </a:r>
            <a:endParaRPr sz="2672"/>
          </a:p>
          <a:p>
            <a:pPr marL="228600" lvl="0" indent="-50800" algn="l" rtl="0">
              <a:lnSpc>
                <a:spcPct val="90000"/>
              </a:lnSpc>
              <a:spcBef>
                <a:spcPts val="0"/>
              </a:spcBef>
              <a:spcAft>
                <a:spcPts val="0"/>
              </a:spcAft>
              <a:buClr>
                <a:schemeClr val="dk1"/>
              </a:buClr>
              <a:buSzPts val="2800"/>
              <a:buNone/>
            </a:pPr>
            <a:endParaRPr sz="2672" b="1"/>
          </a:p>
          <a:p>
            <a:pPr marL="228600" lvl="0" indent="-50800" algn="l" rtl="0">
              <a:lnSpc>
                <a:spcPct val="90000"/>
              </a:lnSpc>
              <a:spcBef>
                <a:spcPts val="0"/>
              </a:spcBef>
              <a:spcAft>
                <a:spcPts val="0"/>
              </a:spcAft>
              <a:buClr>
                <a:schemeClr val="dk1"/>
              </a:buClr>
              <a:buSzPts val="2800"/>
              <a:buNone/>
            </a:pPr>
            <a:r>
              <a:rPr lang="en-US" sz="2672" b="1"/>
              <a:t>Skills</a:t>
            </a:r>
            <a:endParaRPr sz="2672" b="1"/>
          </a:p>
          <a:p>
            <a:pPr marL="457200" lvl="0" indent="-398323" algn="l" rtl="0">
              <a:lnSpc>
                <a:spcPct val="90000"/>
              </a:lnSpc>
              <a:spcBef>
                <a:spcPts val="0"/>
              </a:spcBef>
              <a:spcAft>
                <a:spcPts val="0"/>
              </a:spcAft>
              <a:buSzPts val="2673"/>
              <a:buChar char="•"/>
            </a:pPr>
            <a:r>
              <a:rPr lang="en-US" sz="2672"/>
              <a:t>Identify aspects of your programs that may create challenges for neurodiverse students</a:t>
            </a:r>
            <a:endParaRPr sz="2672"/>
          </a:p>
          <a:p>
            <a:pPr marL="457200" lvl="0" indent="-398323" algn="l" rtl="0">
              <a:lnSpc>
                <a:spcPct val="90000"/>
              </a:lnSpc>
              <a:spcBef>
                <a:spcPts val="0"/>
              </a:spcBef>
              <a:spcAft>
                <a:spcPts val="0"/>
              </a:spcAft>
              <a:buSzPts val="2673"/>
              <a:buChar char="•"/>
            </a:pPr>
            <a:r>
              <a:rPr lang="en-US" sz="2672"/>
              <a:t>Identify ways to mitigate these challenges through program design and student support</a:t>
            </a:r>
            <a:endParaRPr sz="2672"/>
          </a:p>
          <a:p>
            <a:pPr marL="457200" lvl="0" indent="-398323" algn="l" rtl="0">
              <a:lnSpc>
                <a:spcPct val="90000"/>
              </a:lnSpc>
              <a:spcBef>
                <a:spcPts val="0"/>
              </a:spcBef>
              <a:spcAft>
                <a:spcPts val="0"/>
              </a:spcAft>
              <a:buSzPts val="2673"/>
              <a:buChar char="•"/>
            </a:pPr>
            <a:r>
              <a:rPr lang="en-US" sz="2672"/>
              <a:t>Develop strategies for how study abroad offices can provide support for neuro-diverse students and evaluate potential study abroad sites with their needs in mind</a:t>
            </a:r>
            <a:endParaRPr sz="2672"/>
          </a:p>
          <a:p>
            <a:pPr marL="228600" lvl="0" indent="-50800" algn="ctr" rtl="0">
              <a:lnSpc>
                <a:spcPct val="90000"/>
              </a:lnSpc>
              <a:spcBef>
                <a:spcPts val="0"/>
              </a:spcBef>
              <a:spcAft>
                <a:spcPts val="0"/>
              </a:spcAft>
              <a:buClr>
                <a:schemeClr val="dk1"/>
              </a:buClr>
              <a:buSzPts val="2800"/>
              <a:buNone/>
            </a:pP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28187" y="365125"/>
            <a:ext cx="11247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note on language</a:t>
            </a:r>
            <a:endParaRPr/>
          </a:p>
        </p:txBody>
      </p:sp>
      <p:sp>
        <p:nvSpPr>
          <p:cNvPr id="119" name="Google Shape;119;p19"/>
          <p:cNvSpPr txBox="1"/>
          <p:nvPr/>
        </p:nvSpPr>
        <p:spPr>
          <a:xfrm>
            <a:off x="544100" y="1478800"/>
            <a:ext cx="10996500" cy="3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sz="2672">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672">
                <a:solidFill>
                  <a:schemeClr val="dk1"/>
                </a:solidFill>
                <a:latin typeface="Calibri"/>
                <a:ea typeface="Calibri"/>
                <a:cs typeface="Calibri"/>
                <a:sym typeface="Calibri"/>
              </a:rPr>
              <a:t>We will be using primarily</a:t>
            </a:r>
            <a:r>
              <a:rPr lang="en-US" sz="2672" b="1">
                <a:solidFill>
                  <a:schemeClr val="dk1"/>
                </a:solidFill>
                <a:latin typeface="Calibri"/>
                <a:ea typeface="Calibri"/>
                <a:cs typeface="Calibri"/>
                <a:sym typeface="Calibri"/>
              </a:rPr>
              <a:t> identity-first language</a:t>
            </a:r>
            <a:r>
              <a:rPr lang="en-US" sz="2672">
                <a:solidFill>
                  <a:schemeClr val="dk1"/>
                </a:solidFill>
                <a:latin typeface="Calibri"/>
                <a:ea typeface="Calibri"/>
                <a:cs typeface="Calibri"/>
                <a:sym typeface="Calibri"/>
              </a:rPr>
              <a:t> in this presentation. An example would be “autistic student” rather than “student with autism.”</a:t>
            </a:r>
            <a:endParaRPr sz="2672">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672">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672">
                <a:solidFill>
                  <a:schemeClr val="dk1"/>
                </a:solidFill>
                <a:latin typeface="Calibri"/>
                <a:ea typeface="Calibri"/>
                <a:cs typeface="Calibri"/>
                <a:sym typeface="Calibri"/>
              </a:rPr>
              <a:t>Why?</a:t>
            </a:r>
            <a:endParaRPr sz="2672">
              <a:solidFill>
                <a:schemeClr val="dk1"/>
              </a:solidFill>
              <a:latin typeface="Calibri"/>
              <a:ea typeface="Calibri"/>
              <a:cs typeface="Calibri"/>
              <a:sym typeface="Calibri"/>
            </a:endParaRPr>
          </a:p>
          <a:p>
            <a:pPr marL="457200" lvl="0" indent="-398323" algn="l" rtl="0">
              <a:lnSpc>
                <a:spcPct val="90000"/>
              </a:lnSpc>
              <a:spcBef>
                <a:spcPts val="0"/>
              </a:spcBef>
              <a:spcAft>
                <a:spcPts val="0"/>
              </a:spcAft>
              <a:buClr>
                <a:schemeClr val="dk1"/>
              </a:buClr>
              <a:buSzPts val="2673"/>
              <a:buFont typeface="Calibri"/>
              <a:buChar char="●"/>
            </a:pPr>
            <a:r>
              <a:rPr lang="en-US" sz="2672">
                <a:solidFill>
                  <a:schemeClr val="dk1"/>
                </a:solidFill>
                <a:latin typeface="Calibri"/>
                <a:ea typeface="Calibri"/>
                <a:cs typeface="Calibri"/>
                <a:sym typeface="Calibri"/>
              </a:rPr>
              <a:t>Identity-first language is strongly preferred in the disability and neurodiverse community </a:t>
            </a:r>
            <a:endParaRPr sz="2672">
              <a:solidFill>
                <a:schemeClr val="dk1"/>
              </a:solidFill>
              <a:latin typeface="Calibri"/>
              <a:ea typeface="Calibri"/>
              <a:cs typeface="Calibri"/>
              <a:sym typeface="Calibri"/>
            </a:endParaRPr>
          </a:p>
          <a:p>
            <a:pPr marL="457200" lvl="0" indent="-398323" algn="l" rtl="0">
              <a:lnSpc>
                <a:spcPct val="90000"/>
              </a:lnSpc>
              <a:spcBef>
                <a:spcPts val="0"/>
              </a:spcBef>
              <a:spcAft>
                <a:spcPts val="0"/>
              </a:spcAft>
              <a:buClr>
                <a:schemeClr val="dk1"/>
              </a:buClr>
              <a:buSzPts val="2673"/>
              <a:buFont typeface="Calibri"/>
              <a:buChar char="●"/>
            </a:pPr>
            <a:r>
              <a:rPr lang="en-US" sz="2672">
                <a:solidFill>
                  <a:schemeClr val="dk1"/>
                </a:solidFill>
                <a:latin typeface="Calibri"/>
                <a:ea typeface="Calibri"/>
                <a:cs typeface="Calibri"/>
                <a:sym typeface="Calibri"/>
              </a:rPr>
              <a:t>It centers disability/neurodiversity as a core piece of someone’s identity and lived experiences</a:t>
            </a:r>
            <a:endParaRPr sz="2672">
              <a:solidFill>
                <a:schemeClr val="dk1"/>
              </a:solidFill>
              <a:latin typeface="Calibri"/>
              <a:ea typeface="Calibri"/>
              <a:cs typeface="Calibri"/>
              <a:sym typeface="Calibri"/>
            </a:endParaRPr>
          </a:p>
        </p:txBody>
      </p:sp>
      <p:sp>
        <p:nvSpPr>
          <p:cNvPr id="120" name="Google Shape;120;p19"/>
          <p:cNvSpPr txBox="1"/>
          <p:nvPr/>
        </p:nvSpPr>
        <p:spPr>
          <a:xfrm>
            <a:off x="662350" y="5037850"/>
            <a:ext cx="108783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NB: An individual may prefer other language to describe themselves. You should make every effort to note the language a student uses and reflect that back in speaking with them. </a:t>
            </a:r>
            <a:endParaRPr sz="19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2042</Words>
  <Application>Microsoft Office PowerPoint</Application>
  <PresentationFormat>Widescreen</PresentationFormat>
  <Paragraphs>316</Paragraphs>
  <Slides>40</Slides>
  <Notes>40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 Roundtable - </vt:lpstr>
      <vt:lpstr>Agenda</vt:lpstr>
      <vt:lpstr>Presenters</vt:lpstr>
      <vt:lpstr>Introduce yourselves</vt:lpstr>
      <vt:lpstr>Whitman College</vt:lpstr>
      <vt:lpstr>Landmark College</vt:lpstr>
      <vt:lpstr>Topic Introduction </vt:lpstr>
      <vt:lpstr>Goals for today</vt:lpstr>
      <vt:lpstr>A note on language</vt:lpstr>
      <vt:lpstr>Autism in the Diagnostic and Statistical Manual of Mental Disorders (DSM)</vt:lpstr>
      <vt:lpstr>Diagnostic Criteria: Autism Spectrum Disorder</vt:lpstr>
      <vt:lpstr>Diagnostic Criteria: Autism Spectrum Disorder (cont.)</vt:lpstr>
      <vt:lpstr>Anxiety Disorders in the DSM-V</vt:lpstr>
      <vt:lpstr>Diagnostic Criteria: Generalized Anxiety Disorder</vt:lpstr>
      <vt:lpstr>Questions about diagnoses?</vt:lpstr>
      <vt:lpstr>Pre-Departure</vt:lpstr>
      <vt:lpstr>Know your programs!</vt:lpstr>
      <vt:lpstr>Program description and promotion</vt:lpstr>
      <vt:lpstr>Pre-Departure: What we may see</vt:lpstr>
      <vt:lpstr>Pre-Departure: What we may see (part one)</vt:lpstr>
      <vt:lpstr>Pre-Departure: What we may see (part two)</vt:lpstr>
      <vt:lpstr>Pre-Departure: What we may see (part three)</vt:lpstr>
      <vt:lpstr>Access to Education Abroad for All?</vt:lpstr>
      <vt:lpstr>Questions about pre-departure?</vt:lpstr>
      <vt:lpstr>On-site</vt:lpstr>
      <vt:lpstr>Program Elements that may be challenging</vt:lpstr>
      <vt:lpstr>Program Elements that may be challenging -1</vt:lpstr>
      <vt:lpstr>Program Elements that may be challenging-2</vt:lpstr>
      <vt:lpstr>Program Elements that may be challenging-3</vt:lpstr>
      <vt:lpstr>Questions about on-site support?</vt:lpstr>
      <vt:lpstr>Expanding Access  Shifting Demographics: Whitman College</vt:lpstr>
      <vt:lpstr>Expanding Access</vt:lpstr>
      <vt:lpstr>Thinking Beyond Diagnoses</vt:lpstr>
      <vt:lpstr>Disclosure vs. Needs</vt:lpstr>
      <vt:lpstr>Other ways to model inclusion</vt:lpstr>
      <vt:lpstr>Multiple Marginalized Identities</vt:lpstr>
      <vt:lpstr>Partnering with DSS Offices</vt:lpstr>
      <vt:lpstr>Questions about expanding access?</vt:lpstr>
      <vt:lpstr>Discussion Topics</vt:lpstr>
      <vt:lpstr>   Thanks very much for joining us  and for your work toward more inclusive  Education Abroad!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 -</dc:title>
  <dc:creator>Jessica Lindoerfer</dc:creator>
  <cp:lastModifiedBy>Jessica Lindoerfer</cp:lastModifiedBy>
  <cp:revision>1</cp:revision>
  <dcterms:modified xsi:type="dcterms:W3CDTF">2021-11-02T17:48:14Z</dcterms:modified>
</cp:coreProperties>
</file>