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262" r:id="rId3"/>
    <p:sldId id="263" r:id="rId4"/>
    <p:sldId id="264" r:id="rId5"/>
    <p:sldId id="265" r:id="rId6"/>
    <p:sldId id="266" r:id="rId7"/>
    <p:sldId id="267" r:id="rId8"/>
    <p:sldId id="257" r:id="rId9"/>
    <p:sldId id="258" r:id="rId10"/>
    <p:sldId id="260" r:id="rId11"/>
    <p:sldId id="269" r:id="rId12"/>
    <p:sldId id="271" r:id="rId13"/>
    <p:sldId id="259" r:id="rId14"/>
    <p:sldId id="272" r:id="rId15"/>
    <p:sldId id="273" r:id="rId16"/>
    <p:sldId id="270" r:id="rId17"/>
    <p:sldId id="261" r:id="rId18"/>
    <p:sldId id="274" r:id="rId19"/>
    <p:sldId id="278" r:id="rId20"/>
    <p:sldId id="277" r:id="rId21"/>
    <p:sldId id="275" r:id="rId22"/>
    <p:sldId id="27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561" autoAdjust="0"/>
  </p:normalViewPr>
  <p:slideViewPr>
    <p:cSldViewPr snapToGrid="0">
      <p:cViewPr>
        <p:scale>
          <a:sx n="54" d="100"/>
          <a:sy n="54" d="100"/>
        </p:scale>
        <p:origin x="114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AD645-A336-4E53-AECB-8C490005BC27}" type="datetimeFigureOut">
              <a:rPr lang="en-US" smtClean="0"/>
              <a:t>4/19/2021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97777-C6C1-404D-9D30-2100F95DC37E}" type="slidenum">
              <a:rPr lang="en-US" smtClean="0"/>
              <a:t>‹#›</a:t>
            </a:fld>
            <a:endParaRPr lang="en-US"/>
          </a:p>
        </p:txBody>
      </p:sp>
    </p:spTree>
    <p:extLst>
      <p:ext uri="{BB962C8B-B14F-4D97-AF65-F5344CB8AC3E}">
        <p14:creationId xmlns:p14="http://schemas.microsoft.com/office/powerpoint/2010/main" val="3506182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my name is Emily</a:t>
            </a:r>
            <a:r>
              <a:rPr lang="en-US" baseline="0" dirty="0" smtClean="0"/>
              <a:t> King and today I will be sharing my application project with you entitled, “Adapting cognitive behavioral therapy for neurodiversity.”</a:t>
            </a:r>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1</a:t>
            </a:fld>
            <a:endParaRPr lang="en-US"/>
          </a:p>
        </p:txBody>
      </p:sp>
    </p:spTree>
    <p:extLst>
      <p:ext uri="{BB962C8B-B14F-4D97-AF65-F5344CB8AC3E}">
        <p14:creationId xmlns:p14="http://schemas.microsoft.com/office/powerpoint/2010/main" val="967973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it would make sense to apply the concept of Universal design to cognitive behavior therapy to make it more accessible for the neurodiverse population.</a:t>
            </a:r>
          </a:p>
          <a:p>
            <a:endParaRPr lang="en-US" dirty="0" smtClean="0"/>
          </a:p>
          <a:p>
            <a:r>
              <a:rPr lang="en-US" dirty="0" smtClean="0"/>
              <a:t>Picture Credit:</a:t>
            </a:r>
            <a:r>
              <a:rPr lang="en-US" baseline="0" dirty="0" smtClean="0"/>
              <a:t> </a:t>
            </a:r>
          </a:p>
          <a:p>
            <a:endParaRPr lang="en-US" baseline="0" dirty="0" smtClean="0"/>
          </a:p>
          <a:p>
            <a:r>
              <a:rPr lang="en-US" dirty="0" smtClean="0"/>
              <a:t>http://images.clipartpanda.com/psychologist-clipart-crazy-psychologist-clipart-1.jpg   Psychologist Clip Art</a:t>
            </a:r>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10</a:t>
            </a:fld>
            <a:endParaRPr lang="en-US"/>
          </a:p>
        </p:txBody>
      </p:sp>
    </p:spTree>
    <p:extLst>
      <p:ext uri="{BB962C8B-B14F-4D97-AF65-F5344CB8AC3E}">
        <p14:creationId xmlns:p14="http://schemas.microsoft.com/office/powerpoint/2010/main" val="1482126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Mayo Clinic identified 4 main goals for CBT: (1) identifying troubling situations or conditions in one’s life, (2) becoming aware on one’s thoughts, emotions, and beliefs about these problems or situations, (3) identifying negative or inaccurate thinking, and (4) reshaping these negative or inaccurate thoughts (2019). However,</a:t>
            </a:r>
            <a:r>
              <a:rPr lang="en-US" sz="1200" kern="1200" baseline="0" dirty="0" smtClean="0">
                <a:solidFill>
                  <a:schemeClr val="tx1"/>
                </a:solidFill>
                <a:effectLst/>
                <a:latin typeface="+mn-lt"/>
                <a:ea typeface="+mn-ea"/>
                <a:cs typeface="+mn-cs"/>
              </a:rPr>
              <a:t> since many of these goals are accomplished both in and out of sessions, these goals can be difficult for the neurodiverse population to achieve since it does not incorporate universal design and is not adapted for this substantial percentage of people. I am going to present to you each of these goals with universally designed adaptations.</a:t>
            </a:r>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11</a:t>
            </a:fld>
            <a:endParaRPr lang="en-US"/>
          </a:p>
        </p:txBody>
      </p:sp>
    </p:spTree>
    <p:extLst>
      <p:ext uri="{BB962C8B-B14F-4D97-AF65-F5344CB8AC3E}">
        <p14:creationId xmlns:p14="http://schemas.microsoft.com/office/powerpoint/2010/main" val="975512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to identify</a:t>
            </a:r>
            <a:r>
              <a:rPr lang="en-US" baseline="0" dirty="0" smtClean="0"/>
              <a:t> troubling situations is by recording a patient’s thoughts and feelings. This often times is done through journaling, and it can be difficult for the neurodiverse population to sit down and write about their emotions. In order to adapt universal design, I have come up with multiple alternatives to traditional journaling. For example, taking or drawing pictures, or recording voice memos can appeal to visual, kinesthetic, and auditory processors. For those who especially like to work with their hands, even creating a mood blanket by crocheting different colored yarn together which each color representing a different emotion for each day. Or, even simply finding songs with relatable lyrics to represent someone’s feelings can be helpful alternatives to traditional journaling.</a:t>
            </a:r>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12</a:t>
            </a:fld>
            <a:endParaRPr lang="en-US"/>
          </a:p>
        </p:txBody>
      </p:sp>
    </p:spTree>
    <p:extLst>
      <p:ext uri="{BB962C8B-B14F-4D97-AF65-F5344CB8AC3E}">
        <p14:creationId xmlns:p14="http://schemas.microsoft.com/office/powerpoint/2010/main" val="3982306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second goal of CBT is becoming aware of one’s thoughts and emotions about these problems or situations. In this stage, many practices may use that try to create a way to manage anxiety that comes from these thoughts, emotions and beliefs. Often times, anxiety management is meant to be something that is internalize and is not often created into something tangible, which can be beneficial to the neurodiverse community. For example, fidget toys can be used as a way to physically manipulate something kinesthetically to create almost a distraction. Meditation or count-down activities may be used to create a better mindset and to help calm the patient. It also can be helpful to instruct the individual to physically move themselves from a situation that is causing them anxiety to help create that awareness, as well as other forms of distraction, like listening to music.</a:t>
            </a:r>
          </a:p>
          <a:p>
            <a:endParaRPr lang="en-US" baseline="0" dirty="0" smtClean="0"/>
          </a:p>
        </p:txBody>
      </p:sp>
      <p:sp>
        <p:nvSpPr>
          <p:cNvPr id="4" name="Slide Number Placeholder 3"/>
          <p:cNvSpPr>
            <a:spLocks noGrp="1"/>
          </p:cNvSpPr>
          <p:nvPr>
            <p:ph type="sldNum" sz="quarter" idx="10"/>
          </p:nvPr>
        </p:nvSpPr>
        <p:spPr/>
        <p:txBody>
          <a:bodyPr/>
          <a:lstStyle/>
          <a:p>
            <a:fld id="{70597777-C6C1-404D-9D30-2100F95DC37E}" type="slidenum">
              <a:rPr lang="en-US" smtClean="0"/>
              <a:t>13</a:t>
            </a:fld>
            <a:endParaRPr lang="en-US"/>
          </a:p>
        </p:txBody>
      </p:sp>
    </p:spTree>
    <p:extLst>
      <p:ext uri="{BB962C8B-B14F-4D97-AF65-F5344CB8AC3E}">
        <p14:creationId xmlns:p14="http://schemas.microsoft.com/office/powerpoint/2010/main" val="178168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ways to reduce</a:t>
            </a:r>
            <a:r>
              <a:rPr lang="en-US" baseline="0" dirty="0" smtClean="0"/>
              <a:t> negative thoughts that incorporate universal design. Often times, reducing negative thoughts is used just as a way to change one’s mindset, but this abstract concept can be difficult for those who learn differently. To be more inclusive, activities such as verbalizing good elements of a situation, practicing gratitude, either by writing down things one is grateful more, drawing them out, taking pictures, or recording voice memos, or even creating a “good things” box, which is something that I do. I fill it with pictures, souvenirs that I have gotten from places I’ve traveled too, fun fidgets or toys to play with, and even writing down positive memories and putting them all together in one location when negative thoughts or feelings emerge.</a:t>
            </a:r>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14</a:t>
            </a:fld>
            <a:endParaRPr lang="en-US"/>
          </a:p>
        </p:txBody>
      </p:sp>
    </p:spTree>
    <p:extLst>
      <p:ext uri="{BB962C8B-B14F-4D97-AF65-F5344CB8AC3E}">
        <p14:creationId xmlns:p14="http://schemas.microsoft.com/office/powerpoint/2010/main" val="2728362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to reshape negative thoughts is to find new pleasurable activities to increase new</a:t>
            </a:r>
            <a:r>
              <a:rPr lang="en-US" baseline="0" dirty="0" smtClean="0"/>
              <a:t> experiences to create positive thoughts. These new activities can include things that appeal to all different types of learners with different areas of appeal. For example, one could try out a new form of exercise or exploring new places with new stimuli. Hands on learners can try new hands-on activities like building with Lego or trying out a new craft. Some other new activities could also include watching movies or finding a new show to watch. </a:t>
            </a:r>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15</a:t>
            </a:fld>
            <a:endParaRPr lang="en-US"/>
          </a:p>
        </p:txBody>
      </p:sp>
    </p:spTree>
    <p:extLst>
      <p:ext uri="{BB962C8B-B14F-4D97-AF65-F5344CB8AC3E}">
        <p14:creationId xmlns:p14="http://schemas.microsoft.com/office/powerpoint/2010/main" val="2806034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limitations of my project are that my approach</a:t>
            </a:r>
            <a:r>
              <a:rPr lang="en-US" baseline="0" dirty="0" smtClean="0"/>
              <a:t> has not been studied for effectiveness and it is important to note that for some neurodiverse individuals, traditional and non-adapted CBT works well for them. Another limitation is that this is only focusing on the mental health aspect of this population. For some, depression and anxiety may come from the fact that the person is neurodiverse and my approach does not work to directly mitigate these negative feelings that may coincide with this aspect, which may be helped by using universal design principles in schools as well as using it in therapies.</a:t>
            </a:r>
          </a:p>
          <a:p>
            <a:endParaRPr lang="en-US" baseline="0" dirty="0" smtClean="0"/>
          </a:p>
        </p:txBody>
      </p:sp>
      <p:sp>
        <p:nvSpPr>
          <p:cNvPr id="4" name="Slide Number Placeholder 3"/>
          <p:cNvSpPr>
            <a:spLocks noGrp="1"/>
          </p:cNvSpPr>
          <p:nvPr>
            <p:ph type="sldNum" sz="quarter" idx="10"/>
          </p:nvPr>
        </p:nvSpPr>
        <p:spPr/>
        <p:txBody>
          <a:bodyPr/>
          <a:lstStyle/>
          <a:p>
            <a:fld id="{70597777-C6C1-404D-9D30-2100F95DC37E}" type="slidenum">
              <a:rPr lang="en-US" smtClean="0"/>
              <a:t>16</a:t>
            </a:fld>
            <a:endParaRPr lang="en-US"/>
          </a:p>
        </p:txBody>
      </p:sp>
    </p:spTree>
    <p:extLst>
      <p:ext uri="{BB962C8B-B14F-4D97-AF65-F5344CB8AC3E}">
        <p14:creationId xmlns:p14="http://schemas.microsoft.com/office/powerpoint/2010/main" val="288304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effectLst/>
                <a:latin typeface="+mn-lt"/>
                <a:ea typeface="+mn-ea"/>
                <a:cs typeface="+mn-cs"/>
              </a:rPr>
              <a:t>As for what I have learned from this project, there are many things, but looking at CBT and coming up with ways to adapt it to the neurodiverse population has made me want to try this form of psychotherapy again. I feel that I am much more equipped to advocate for what I need in order to make it be successful for me. I’ve also learned a lot about how to tackle large assignments like this project and the importance of breaking down big goals into smaller, and more attainable tasks. Lastly, I definitely have reassured myself that this is a topic that I am very passionate about and as I continue my studies in graduate school, I hope to continue looking at the intersection between neurodiversity and psychopathology to try to extend the knowledge of understanding on these two very important aspects of psychology.</a:t>
            </a:r>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17</a:t>
            </a:fld>
            <a:endParaRPr lang="en-US"/>
          </a:p>
        </p:txBody>
      </p:sp>
    </p:spTree>
    <p:extLst>
      <p:ext uri="{BB962C8B-B14F-4D97-AF65-F5344CB8AC3E}">
        <p14:creationId xmlns:p14="http://schemas.microsoft.com/office/powerpoint/2010/main" val="2231287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18</a:t>
            </a:fld>
            <a:endParaRPr lang="en-US"/>
          </a:p>
        </p:txBody>
      </p:sp>
    </p:spTree>
    <p:extLst>
      <p:ext uri="{BB962C8B-B14F-4D97-AF65-F5344CB8AC3E}">
        <p14:creationId xmlns:p14="http://schemas.microsoft.com/office/powerpoint/2010/main" val="1368850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think an important part to start off with is why did I choose psychology as my major? Perhaps I was drawn to it because I had so many questions about why humans do the things that they do. Rene Day-Cart was famous for his philosophy “Co-</a:t>
            </a:r>
            <a:r>
              <a:rPr lang="en-US" sz="1200" kern="1200" dirty="0" err="1" smtClean="0">
                <a:solidFill>
                  <a:schemeClr val="tx1"/>
                </a:solidFill>
                <a:effectLst/>
                <a:latin typeface="+mn-lt"/>
                <a:ea typeface="+mn-ea"/>
                <a:cs typeface="+mn-cs"/>
              </a:rPr>
              <a:t>gjeto</a:t>
            </a:r>
            <a:r>
              <a:rPr lang="en-US" sz="1200" kern="1200" dirty="0" smtClean="0">
                <a:solidFill>
                  <a:schemeClr val="tx1"/>
                </a:solidFill>
                <a:effectLst/>
                <a:latin typeface="+mn-lt"/>
                <a:ea typeface="+mn-ea"/>
                <a:cs typeface="+mn-cs"/>
              </a:rPr>
              <a:t> air-go </a:t>
            </a:r>
            <a:r>
              <a:rPr lang="en-US" sz="1200" kern="1200" dirty="0" err="1" smtClean="0">
                <a:solidFill>
                  <a:schemeClr val="tx1"/>
                </a:solidFill>
                <a:effectLst/>
                <a:latin typeface="+mn-lt"/>
                <a:ea typeface="+mn-ea"/>
                <a:cs typeface="+mn-cs"/>
              </a:rPr>
              <a:t>soom</a:t>
            </a:r>
            <a:r>
              <a:rPr lang="en-US" sz="1200" kern="1200" dirty="0" smtClean="0">
                <a:solidFill>
                  <a:schemeClr val="tx1"/>
                </a:solidFill>
                <a:effectLst/>
                <a:latin typeface="+mn-lt"/>
                <a:ea typeface="+mn-ea"/>
                <a:cs typeface="+mn-cs"/>
              </a:rPr>
              <a:t>”, “I think, therefore I am”, which defines consciousness as our ability to question out surroundings, and I think I’ve always had this Day-cart-</a:t>
            </a:r>
            <a:r>
              <a:rPr lang="en-US" sz="1200" kern="1200" dirty="0" err="1" smtClean="0">
                <a:solidFill>
                  <a:schemeClr val="tx1"/>
                </a:solidFill>
                <a:effectLst/>
                <a:latin typeface="+mn-lt"/>
                <a:ea typeface="+mn-ea"/>
                <a:cs typeface="+mn-cs"/>
              </a:rPr>
              <a:t>esian</a:t>
            </a:r>
            <a:r>
              <a:rPr lang="en-US" sz="1200" kern="1200" dirty="0" smtClean="0">
                <a:solidFill>
                  <a:schemeClr val="tx1"/>
                </a:solidFill>
                <a:effectLst/>
                <a:latin typeface="+mn-lt"/>
                <a:ea typeface="+mn-ea"/>
                <a:cs typeface="+mn-cs"/>
              </a:rPr>
              <a:t> way of thinking. I also love how psychology can be used to not only learn more about ourselves, but can be used to help others. My professional goal is to go to graduate school to study clinical psychology with an emphasis on psychopathology and neurodiversity, specifically how mental illness manifests itself in those who are neurodiverse.</a:t>
            </a:r>
            <a:endParaRPr lang="en-US" baseline="0" dirty="0" smtClean="0"/>
          </a:p>
          <a:p>
            <a:r>
              <a:rPr lang="en-US" baseline="0" dirty="0" smtClean="0"/>
              <a:t>Photo Credits:</a:t>
            </a:r>
          </a:p>
          <a:p>
            <a:r>
              <a:rPr lang="en-US" baseline="0" dirty="0" smtClean="0"/>
              <a:t>Students Asking Questions https://www.clipartkey.com/view/iooJhR_student-asking-question-clipart/</a:t>
            </a:r>
          </a:p>
          <a:p>
            <a:r>
              <a:rPr lang="en-US" dirty="0" smtClean="0"/>
              <a:t>Psychologist Clip Art http://www.clipartpanda.com/categories/psychologist-20clipart</a:t>
            </a:r>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2</a:t>
            </a:fld>
            <a:endParaRPr lang="en-US"/>
          </a:p>
        </p:txBody>
      </p:sp>
    </p:spTree>
    <p:extLst>
      <p:ext uri="{BB962C8B-B14F-4D97-AF65-F5344CB8AC3E}">
        <p14:creationId xmlns:p14="http://schemas.microsoft.com/office/powerpoint/2010/main" val="1334838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always felt that human behavior can be attributed to both</a:t>
            </a:r>
            <a:r>
              <a:rPr lang="en-US" baseline="0" dirty="0" smtClean="0"/>
              <a:t> nature and nurture: it is not just our genetics or our upbringing that shape us into the people that we are, it’s a combination. I also believe that behavior and thinking stems largely from socio-cultural aspects, behavioral aspects, and developmental aspects. For example, if someone has depression, it could be that they are genetically predisposed to the disorder, but it also could result from them being rejected socially for not fitting into societal norms, them being taught to handle their emotions in a way that internalizes them, rather than being conditioned to express negative emotions to release them, or as a result of their developmental stage and hormonal levels that come from being a young adult. While it could be any of those factors, it also could be a combination thereof since there are so many dynamics to the human existence.</a:t>
            </a:r>
          </a:p>
          <a:p>
            <a:endParaRPr lang="en-US" baseline="0" dirty="0" smtClean="0"/>
          </a:p>
          <a:p>
            <a:endParaRPr lang="en-US" dirty="0" smtClean="0"/>
          </a:p>
          <a:p>
            <a:r>
              <a:rPr lang="en-US" dirty="0" smtClean="0"/>
              <a:t>Give</a:t>
            </a:r>
            <a:r>
              <a:rPr lang="en-US" baseline="0" dirty="0" smtClean="0"/>
              <a:t> </a:t>
            </a:r>
            <a:r>
              <a:rPr lang="en-US" baseline="0" dirty="0" smtClean="0"/>
              <a:t>an example, so if someone has depression, it could be because they’re rejected socially, </a:t>
            </a:r>
            <a:endParaRPr lang="en-US" baseline="0" dirty="0" smtClean="0"/>
          </a:p>
          <a:p>
            <a:endParaRPr lang="en-US" baseline="0" dirty="0" smtClean="0"/>
          </a:p>
          <a:p>
            <a:r>
              <a:rPr lang="en-US" baseline="0" dirty="0" smtClean="0"/>
              <a:t>Photo Credit:</a:t>
            </a:r>
          </a:p>
          <a:p>
            <a:r>
              <a:rPr lang="en-US" baseline="0" dirty="0" smtClean="0"/>
              <a:t/>
            </a:r>
            <a:br>
              <a:rPr lang="en-US" baseline="0" dirty="0" smtClean="0"/>
            </a:br>
            <a:r>
              <a:rPr lang="en-US" baseline="0" dirty="0" smtClean="0"/>
              <a:t>Psychologist Clip Art http://clipartmag.com/psychologist-clipart</a:t>
            </a:r>
          </a:p>
          <a:p>
            <a:endParaRPr lang="en-US" baseline="0" dirty="0" smtClean="0"/>
          </a:p>
        </p:txBody>
      </p:sp>
      <p:sp>
        <p:nvSpPr>
          <p:cNvPr id="4" name="Slide Number Placeholder 3"/>
          <p:cNvSpPr>
            <a:spLocks noGrp="1"/>
          </p:cNvSpPr>
          <p:nvPr>
            <p:ph type="sldNum" sz="quarter" idx="10"/>
          </p:nvPr>
        </p:nvSpPr>
        <p:spPr/>
        <p:txBody>
          <a:bodyPr/>
          <a:lstStyle/>
          <a:p>
            <a:fld id="{70597777-C6C1-404D-9D30-2100F95DC37E}" type="slidenum">
              <a:rPr lang="en-US" smtClean="0"/>
              <a:t>3</a:t>
            </a:fld>
            <a:endParaRPr lang="en-US"/>
          </a:p>
        </p:txBody>
      </p:sp>
    </p:spTree>
    <p:extLst>
      <p:ext uri="{BB962C8B-B14F-4D97-AF65-F5344CB8AC3E}">
        <p14:creationId xmlns:p14="http://schemas.microsoft.com/office/powerpoint/2010/main" val="4158269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it came down to choosing a topic, I</a:t>
            </a:r>
            <a:r>
              <a:rPr lang="en-US" baseline="0" dirty="0" smtClean="0"/>
              <a:t> was certain that I wanted to branch off of my personal interest in both neurodiversity and psychopathology, and specifically how they interact together and manifest within certain populations. I personally veer from neurotypicality, as well as having mental health issues, and I have always wanted to learn more about these fields in psychology not only to learn more about myself, but to make an impact on my community by helping those who are similar to me in these aspects. I also narrowed in on cognitive behavioral therapy because it did not work for me when I first tried it in high school. I felt that I had a hard time putting in the effort of doing work outside of the times I was talking with my therapist and wondered if this could be a result of my executive functioning issues from my ADHD and need for adaptable learning environments due to my dyslexia.</a:t>
            </a:r>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4</a:t>
            </a:fld>
            <a:endParaRPr lang="en-US"/>
          </a:p>
        </p:txBody>
      </p:sp>
    </p:spTree>
    <p:extLst>
      <p:ext uri="{BB962C8B-B14F-4D97-AF65-F5344CB8AC3E}">
        <p14:creationId xmlns:p14="http://schemas.microsoft.com/office/powerpoint/2010/main" val="418670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question that I chose to pose for this application project is “Given that mental health issues often co-occur with neurodiversity, how can cognitive behavioral therapy (CBT) be adapted to better treat neurodiverse young adults?”</a:t>
            </a:r>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5</a:t>
            </a:fld>
            <a:endParaRPr lang="en-US"/>
          </a:p>
        </p:txBody>
      </p:sp>
    </p:spTree>
    <p:extLst>
      <p:ext uri="{BB962C8B-B14F-4D97-AF65-F5344CB8AC3E}">
        <p14:creationId xmlns:p14="http://schemas.microsoft.com/office/powerpoint/2010/main" val="105137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complete</a:t>
            </a:r>
            <a:r>
              <a:rPr lang="en-US" baseline="0" dirty="0" smtClean="0"/>
              <a:t> my application project, I used a total of 21 academic resources. Some of these sources included the DSM-5, the CDC, the Mayo Clinic, the Beck Institute of Cognitive Behavior Therapy, and many academic journals, just to name a few. In the beginning, I quickly decided that I needed to find research in 6 different areas to complete my research. I needed general information about neurodiversity, definitions and co-occurrences of mental illness for dyslexia, attention deficit/hyperactivity disorder, and autism spectrum disorders, as well as information on cognitive behavioral therapy, including its history, goals, and examples of common practices, and lastly, I needed to learn about Universal Design for Learning.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0597777-C6C1-404D-9D30-2100F95DC37E}" type="slidenum">
              <a:rPr lang="en-US" smtClean="0"/>
              <a:t>6</a:t>
            </a:fld>
            <a:endParaRPr lang="en-US"/>
          </a:p>
        </p:txBody>
      </p:sp>
    </p:spTree>
    <p:extLst>
      <p:ext uri="{BB962C8B-B14F-4D97-AF65-F5344CB8AC3E}">
        <p14:creationId xmlns:p14="http://schemas.microsoft.com/office/powerpoint/2010/main" val="1934696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very important issue because a large part of the world are neurodiverse, and mental</a:t>
            </a:r>
            <a:r>
              <a:rPr lang="en-US" baseline="0" dirty="0" smtClean="0"/>
              <a:t> health conditions often co-occur in neurodivergent individuals. </a:t>
            </a:r>
            <a:r>
              <a:rPr lang="en-US" dirty="0" smtClean="0"/>
              <a:t>Current estimates put that about 12.5% of the population, or 1 in 8, are considered to be neurodiverse.</a:t>
            </a:r>
            <a:r>
              <a:rPr lang="en-US" baseline="0" dirty="0" smtClean="0"/>
              <a:t> Further </a:t>
            </a:r>
            <a:r>
              <a:rPr lang="en-US" sz="1200" kern="1200" baseline="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esearch has shown that dyslexia is often intertwined with childhood disorders found in the DSM, including “attention deficit hyperactivity disorder, anxiety and depression, [and] disruptive, impulse-control, and conduct disorders” (Hendren et al., 2018). Similarly, research on adults with ADHD have found that “as many as 80%...have at least one coexisting psychiatric disorder, including mood and anxiety disorders, substance use disorders (SUD), and personality disorders” (</a:t>
            </a:r>
            <a:r>
              <a:rPr lang="en-US" sz="1200" kern="1200" dirty="0" err="1" smtClean="0">
                <a:solidFill>
                  <a:schemeClr val="tx1"/>
                </a:solidFill>
                <a:effectLst/>
                <a:latin typeface="+mn-lt"/>
                <a:ea typeface="+mn-ea"/>
                <a:cs typeface="+mn-cs"/>
              </a:rPr>
              <a:t>Katzman</a:t>
            </a:r>
            <a:r>
              <a:rPr lang="en-US" sz="1200" kern="1200" dirty="0" smtClean="0">
                <a:solidFill>
                  <a:schemeClr val="tx1"/>
                </a:solidFill>
                <a:effectLst/>
                <a:latin typeface="+mn-lt"/>
                <a:ea typeface="+mn-ea"/>
                <a:cs typeface="+mn-cs"/>
              </a:rPr>
              <a:t> et al., 2017). The same goes for research on autism with, “concurrent diagnoses of autism spectrum disorder and developmental coordination disorder, anxiety disorder, [and] depressive disorder” (American Psychiatric Association, 2013, pp. 55).</a:t>
            </a:r>
            <a:endParaRPr lang="en-US" dirty="0" smtClean="0"/>
          </a:p>
        </p:txBody>
      </p:sp>
      <p:sp>
        <p:nvSpPr>
          <p:cNvPr id="4" name="Slide Number Placeholder 3"/>
          <p:cNvSpPr>
            <a:spLocks noGrp="1"/>
          </p:cNvSpPr>
          <p:nvPr>
            <p:ph type="sldNum" sz="quarter" idx="10"/>
          </p:nvPr>
        </p:nvSpPr>
        <p:spPr/>
        <p:txBody>
          <a:bodyPr/>
          <a:lstStyle/>
          <a:p>
            <a:fld id="{70597777-C6C1-404D-9D30-2100F95DC37E}" type="slidenum">
              <a:rPr lang="en-US" smtClean="0"/>
              <a:t>7</a:t>
            </a:fld>
            <a:endParaRPr lang="en-US"/>
          </a:p>
        </p:txBody>
      </p:sp>
    </p:spTree>
    <p:extLst>
      <p:ext uri="{BB962C8B-B14F-4D97-AF65-F5344CB8AC3E}">
        <p14:creationId xmlns:p14="http://schemas.microsoft.com/office/powerpoint/2010/main" val="1956394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psychology</a:t>
            </a:r>
            <a:r>
              <a:rPr lang="en-US" baseline="0" dirty="0" smtClean="0"/>
              <a:t> framework I chose to apply to my project is Universal Design for Learning, or UDL. The Center for Applied Special Technology (CAST) created guidelines for universal design that are “a set of concrete suggestions that can be applied to any discipline or domain to ensure that all learners can access and participate in meaningful, challenging learning opportunities.” The main three categories that these guidelines fall into are providing multiple means of engagement, representation, and action &amp; expression which make learning more accessible for anyone, including the neurodiverse population. </a:t>
            </a:r>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8</a:t>
            </a:fld>
            <a:endParaRPr lang="en-US"/>
          </a:p>
        </p:txBody>
      </p:sp>
    </p:spTree>
    <p:extLst>
      <p:ext uri="{BB962C8B-B14F-4D97-AF65-F5344CB8AC3E}">
        <p14:creationId xmlns:p14="http://schemas.microsoft.com/office/powerpoint/2010/main" val="1679741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a:t>
            </a:r>
            <a:r>
              <a:rPr lang="en-US" baseline="0" dirty="0" smtClean="0"/>
              <a:t> at Landmark College, we know that Universal Design works since our entire classroom structures and teaching philosophies follow these principles that are meant to be most adaptive to those who learn differently. We see it in everything from professors providing multiple means of engagement in class by adding in different ways of teaching to suit different learning styles, for example, bringing in hands-on activities as much as possible, to the way that our classrooms are set up with every seat being on wheels for easy fidgeting.  </a:t>
            </a:r>
            <a:endParaRPr lang="en-US" baseline="0" dirty="0" smtClean="0"/>
          </a:p>
          <a:p>
            <a:endParaRPr lang="en-US" baseline="0" dirty="0" smtClean="0"/>
          </a:p>
          <a:p>
            <a:r>
              <a:rPr lang="en-US" baseline="0" dirty="0" smtClean="0"/>
              <a:t>Photo Credit: </a:t>
            </a:r>
          </a:p>
          <a:p>
            <a:r>
              <a:rPr lang="en-US" baseline="0" dirty="0" smtClean="0"/>
              <a:t>Landmark College Logo http://catalog.landmark.edu/mime/media/5/187/landmark.png</a:t>
            </a:r>
          </a:p>
          <a:p>
            <a:r>
              <a:rPr lang="en-US" baseline="0" dirty="0" smtClean="0"/>
              <a:t>Hands Clipart https://clipartix.com/hands-clip-art-image-38302/</a:t>
            </a:r>
            <a:endParaRPr lang="en-US" dirty="0"/>
          </a:p>
        </p:txBody>
      </p:sp>
      <p:sp>
        <p:nvSpPr>
          <p:cNvPr id="4" name="Slide Number Placeholder 3"/>
          <p:cNvSpPr>
            <a:spLocks noGrp="1"/>
          </p:cNvSpPr>
          <p:nvPr>
            <p:ph type="sldNum" sz="quarter" idx="10"/>
          </p:nvPr>
        </p:nvSpPr>
        <p:spPr/>
        <p:txBody>
          <a:bodyPr/>
          <a:lstStyle/>
          <a:p>
            <a:fld id="{70597777-C6C1-404D-9D30-2100F95DC37E}" type="slidenum">
              <a:rPr lang="en-US" smtClean="0"/>
              <a:t>9</a:t>
            </a:fld>
            <a:endParaRPr lang="en-US"/>
          </a:p>
        </p:txBody>
      </p:sp>
    </p:spTree>
    <p:extLst>
      <p:ext uri="{BB962C8B-B14F-4D97-AF65-F5344CB8AC3E}">
        <p14:creationId xmlns:p14="http://schemas.microsoft.com/office/powerpoint/2010/main" val="1442174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4/19/2021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4/19/2021</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png"/><Relationship Id="rId11" Type="http://schemas.openxmlformats.org/officeDocument/2006/relationships/image" Target="../media/image3.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notesSlide" Target="../notesSlides/notesSlide14.xml"/><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8.gi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hyperlink" Target="https://www.workdesign.com/2019/12/designing-for-neurodiversity-and-inclusion/" TargetMode="External"/><Relationship Id="rId3" Type="http://schemas.openxmlformats.org/officeDocument/2006/relationships/slideLayout" Target="../slideLayouts/slideLayout2.xml"/><Relationship Id="rId7" Type="http://schemas.openxmlformats.org/officeDocument/2006/relationships/hyperlink" Target="https://psychologytoday.com/us/basics/neurodiversity"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mayoclinic.org/tests-procedures/cognitive-behavioral-therapy/about/pac-20384610" TargetMode="External"/><Relationship Id="rId5" Type="http://schemas.openxmlformats.org/officeDocument/2006/relationships/hyperlink" Target="https://doi.org/10.1186/s12888-017-1463-3" TargetMode="External"/><Relationship Id="rId4" Type="http://schemas.openxmlformats.org/officeDocument/2006/relationships/hyperlink" Target="https://www.cast.org/impact/universal-design-for-learning-udl" TargetMode="Externa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gif"/><Relationship Id="rId4" Type="http://schemas.openxmlformats.org/officeDocument/2006/relationships/notesSlide" Target="../notesSlides/notesSlide9.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Adapting </a:t>
            </a:r>
            <a:r>
              <a:rPr lang="en-US" dirty="0" err="1" smtClean="0"/>
              <a:t>cbt</a:t>
            </a:r>
            <a:r>
              <a:rPr lang="en-US" dirty="0" smtClean="0"/>
              <a:t> for neurodiversity</a:t>
            </a:r>
            <a:endParaRPr lang="en-US" dirty="0"/>
          </a:p>
        </p:txBody>
      </p:sp>
      <p:sp>
        <p:nvSpPr>
          <p:cNvPr id="3" name="Subtitle 2"/>
          <p:cNvSpPr>
            <a:spLocks noGrp="1"/>
          </p:cNvSpPr>
          <p:nvPr>
            <p:ph type="subTitle" idx="1"/>
          </p:nvPr>
        </p:nvSpPr>
        <p:spPr/>
        <p:txBody>
          <a:bodyPr/>
          <a:lstStyle/>
          <a:p>
            <a:r>
              <a:rPr lang="en-US" dirty="0" smtClean="0"/>
              <a:t>Emily </a:t>
            </a:r>
            <a:r>
              <a:rPr lang="en-US" dirty="0" smtClean="0"/>
              <a:t>King</a:t>
            </a:r>
          </a:p>
          <a:p>
            <a:r>
              <a:rPr lang="en-US" dirty="0" smtClean="0"/>
              <a:t>Spring 2021</a:t>
            </a:r>
            <a:endParaRPr lang="en-US" dirty="0"/>
          </a:p>
        </p:txBody>
      </p:sp>
      <p:pic>
        <p:nvPicPr>
          <p:cNvPr id="7" name="Picture 4" descr="https://www.open.edu/openlearn/sites/www.open.edu.openlearn/files/styles/ole_ng_content_style_1000/public/ole_images/nd_fig1_2.png?itok=K0In-Ick"/>
          <p:cNvPicPr>
            <a:picLocks noChangeAspect="1" noChangeArrowheads="1"/>
          </p:cNvPicPr>
          <p:nvPr/>
        </p:nvPicPr>
        <p:blipFill rotWithShape="1">
          <a:blip r:embed="rId5">
            <a:extLst>
              <a:ext uri="{28A0092B-C50C-407E-A947-70E740481C1C}">
                <a14:useLocalDpi xmlns:a14="http://schemas.microsoft.com/office/drawing/2010/main" val="0"/>
              </a:ext>
            </a:extLst>
          </a:blip>
          <a:srcRect l="4206" r="7228" b="32513"/>
          <a:stretch/>
        </p:blipFill>
        <p:spPr bwMode="auto">
          <a:xfrm>
            <a:off x="1593274" y="989167"/>
            <a:ext cx="9088582" cy="2474469"/>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70279943"/>
      </p:ext>
    </p:extLst>
  </p:cSld>
  <p:clrMapOvr>
    <a:masterClrMapping/>
  </p:clrMapOvr>
  <mc:AlternateContent xmlns:mc="http://schemas.openxmlformats.org/markup-compatibility/2006">
    <mc:Choice xmlns:p14="http://schemas.microsoft.com/office/powerpoint/2010/main" Requires="p14">
      <p:transition spd="slow" p14:dur="2000" advTm="10383"/>
    </mc:Choice>
    <mc:Fallback>
      <p:transition spd="slow" advTm="10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So why not for </a:t>
            </a:r>
            <a:r>
              <a:rPr lang="en-US" dirty="0" err="1"/>
              <a:t>cbt</a:t>
            </a:r>
            <a:r>
              <a:rPr lang="en-US" dirty="0"/>
              <a:t>?</a:t>
            </a:r>
          </a:p>
        </p:txBody>
      </p:sp>
      <p:pic>
        <p:nvPicPr>
          <p:cNvPr id="3074" name="Picture 2" descr="Psychology Clipart | Clipart Panda - Free Clipart Images"/>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820069" y="2709862"/>
            <a:ext cx="81280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5175826"/>
      </p:ext>
    </p:extLst>
  </p:cSld>
  <p:clrMapOvr>
    <a:masterClrMapping/>
  </p:clrMapOvr>
  <mc:AlternateContent xmlns:mc="http://schemas.openxmlformats.org/markup-compatibility/2006">
    <mc:Choice xmlns:p14="http://schemas.microsoft.com/office/powerpoint/2010/main" Requires="p14">
      <p:transition spd="med" p14:dur="700" advTm="12062">
        <p:fade/>
      </p:transition>
    </mc:Choice>
    <mc:Fallback>
      <p:transition spd="med" advTm="120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endParaRPr lang="en-US" dirty="0"/>
          </a:p>
        </p:txBody>
      </p:sp>
      <p:sp>
        <p:nvSpPr>
          <p:cNvPr id="3" name="Content Placeholder 2"/>
          <p:cNvSpPr>
            <a:spLocks noGrp="1"/>
          </p:cNvSpPr>
          <p:nvPr>
            <p:ph idx="1"/>
          </p:nvPr>
        </p:nvSpPr>
        <p:spPr>
          <a:xfrm>
            <a:off x="1024127" y="1953491"/>
            <a:ext cx="9720073" cy="4023360"/>
          </a:xfrm>
        </p:spPr>
        <p:txBody>
          <a:bodyPr>
            <a:normAutofit lnSpcReduction="10000"/>
          </a:bodyPr>
          <a:lstStyle/>
          <a:p>
            <a:pPr>
              <a:lnSpc>
                <a:spcPct val="150000"/>
              </a:lnSpc>
              <a:buFont typeface="Wingdings" panose="05000000000000000000" pitchFamily="2" charset="2"/>
              <a:buChar char="v"/>
            </a:pPr>
            <a:r>
              <a:rPr lang="en-US" sz="3600" dirty="0"/>
              <a:t> </a:t>
            </a:r>
            <a:r>
              <a:rPr lang="en-US" sz="3600" b="1" dirty="0" smtClean="0"/>
              <a:t>Goals of CBT</a:t>
            </a:r>
          </a:p>
          <a:p>
            <a:pPr lvl="1">
              <a:lnSpc>
                <a:spcPct val="150000"/>
              </a:lnSpc>
              <a:buFont typeface="Wingdings" panose="05000000000000000000" pitchFamily="2" charset="2"/>
              <a:buChar char="v"/>
            </a:pPr>
            <a:r>
              <a:rPr lang="en-US" sz="3200" dirty="0" smtClean="0"/>
              <a:t> 1. Identifying troubling situations</a:t>
            </a:r>
          </a:p>
          <a:p>
            <a:pPr lvl="1">
              <a:lnSpc>
                <a:spcPct val="150000"/>
              </a:lnSpc>
              <a:buFont typeface="Wingdings" panose="05000000000000000000" pitchFamily="2" charset="2"/>
              <a:buChar char="v"/>
            </a:pPr>
            <a:r>
              <a:rPr lang="en-US" sz="3200" dirty="0" smtClean="0"/>
              <a:t> 2. Creating awareness</a:t>
            </a:r>
          </a:p>
          <a:p>
            <a:pPr lvl="1">
              <a:lnSpc>
                <a:spcPct val="150000"/>
              </a:lnSpc>
              <a:buFont typeface="Wingdings" panose="05000000000000000000" pitchFamily="2" charset="2"/>
              <a:buChar char="v"/>
            </a:pPr>
            <a:r>
              <a:rPr lang="en-US" sz="3200" dirty="0"/>
              <a:t> </a:t>
            </a:r>
            <a:r>
              <a:rPr lang="en-US" sz="3200" dirty="0" smtClean="0"/>
              <a:t>3. Identifying negative or inaccurate thinking</a:t>
            </a:r>
          </a:p>
          <a:p>
            <a:pPr lvl="1">
              <a:lnSpc>
                <a:spcPct val="150000"/>
              </a:lnSpc>
              <a:buFont typeface="Wingdings" panose="05000000000000000000" pitchFamily="2" charset="2"/>
              <a:buChar char="v"/>
            </a:pPr>
            <a:r>
              <a:rPr lang="en-US" sz="3200" dirty="0"/>
              <a:t> </a:t>
            </a:r>
            <a:r>
              <a:rPr lang="en-US" sz="3200" dirty="0" smtClean="0"/>
              <a:t>4. Reshaping these thoughts</a:t>
            </a:r>
            <a:endParaRPr lang="en-US" sz="3200" dirty="0"/>
          </a:p>
          <a:p>
            <a:pPr lvl="1">
              <a:buFont typeface="Wingdings" panose="05000000000000000000" pitchFamily="2" charset="2"/>
              <a:buChar char="v"/>
            </a:pPr>
            <a:endParaRPr lang="en-US" dirty="0" smtClean="0"/>
          </a:p>
        </p:txBody>
      </p:sp>
      <p:pic>
        <p:nvPicPr>
          <p:cNvPr id="4" name="Picture 8" descr="ME Newswire: Mayo Clinic Researchers Use Human Vaccine to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0509" y="5860473"/>
            <a:ext cx="4467941" cy="88378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66019394"/>
      </p:ext>
    </p:extLst>
  </p:cSld>
  <p:clrMapOvr>
    <a:masterClrMapping/>
  </p:clrMapOvr>
  <mc:AlternateContent xmlns:mc="http://schemas.openxmlformats.org/markup-compatibility/2006">
    <mc:Choice xmlns:p14="http://schemas.microsoft.com/office/powerpoint/2010/main" Requires="p14">
      <p:transition spd="med" p14:dur="700" advTm="48487">
        <p:fade/>
      </p:transition>
    </mc:Choice>
    <mc:Fallback>
      <p:transition spd="med" advTm="484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405872" cy="1499616"/>
          </a:xfrm>
        </p:spPr>
        <p:txBody>
          <a:bodyPr/>
          <a:lstStyle/>
          <a:p>
            <a:r>
              <a:rPr lang="en-US" dirty="0" smtClean="0"/>
              <a:t>Application: identifying troubling situations</a:t>
            </a:r>
            <a:endParaRPr lang="en-US" dirty="0"/>
          </a:p>
        </p:txBody>
      </p:sp>
      <p:grpSp>
        <p:nvGrpSpPr>
          <p:cNvPr id="11" name="Group 10"/>
          <p:cNvGrpSpPr/>
          <p:nvPr/>
        </p:nvGrpSpPr>
        <p:grpSpPr>
          <a:xfrm>
            <a:off x="547149" y="1719676"/>
            <a:ext cx="10785465" cy="4973428"/>
            <a:chOff x="547149" y="1719676"/>
            <a:chExt cx="10785465" cy="4973428"/>
          </a:xfrm>
        </p:grpSpPr>
        <p:pic>
          <p:nvPicPr>
            <p:cNvPr id="4" name="Picture 2" descr="» A Journal For My Kids Everything Small Busin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149" y="1836401"/>
              <a:ext cx="3315860" cy="241436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oice Vector Images (over 76,0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5119" y="1719676"/>
              <a:ext cx="2617549" cy="27495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hy You Need To Chronicle Your Curls | My Curly Man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1340" y="4687642"/>
              <a:ext cx="2363339" cy="200546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emperature Blanket - February Summary - Homemade by Giggl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4555" y="4469202"/>
              <a:ext cx="3223670" cy="214911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est Colorful Music Clipart #27934 - Clipartion.c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3004" y="1889868"/>
              <a:ext cx="3209610" cy="24091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8239" y="4200259"/>
              <a:ext cx="2773680" cy="369332"/>
            </a:xfrm>
            <a:prstGeom prst="rect">
              <a:avLst/>
            </a:prstGeom>
            <a:noFill/>
          </p:spPr>
          <p:txBody>
            <a:bodyPr wrap="square" rtlCol="0">
              <a:spAutoFit/>
            </a:bodyPr>
            <a:lstStyle/>
            <a:p>
              <a:pPr algn="ctr"/>
              <a:r>
                <a:rPr lang="en-US" dirty="0" smtClean="0"/>
                <a:t>Traditional Journaling</a:t>
              </a:r>
              <a:endParaRPr lang="en-US" dirty="0"/>
            </a:p>
          </p:txBody>
        </p:sp>
        <p:sp>
          <p:nvSpPr>
            <p:cNvPr id="7" name="TextBox 6"/>
            <p:cNvSpPr txBox="1"/>
            <p:nvPr/>
          </p:nvSpPr>
          <p:spPr>
            <a:xfrm>
              <a:off x="4600093" y="4024424"/>
              <a:ext cx="2387600" cy="369332"/>
            </a:xfrm>
            <a:prstGeom prst="rect">
              <a:avLst/>
            </a:prstGeom>
            <a:noFill/>
          </p:spPr>
          <p:txBody>
            <a:bodyPr wrap="square" rtlCol="0">
              <a:spAutoFit/>
            </a:bodyPr>
            <a:lstStyle/>
            <a:p>
              <a:pPr algn="ctr"/>
              <a:r>
                <a:rPr lang="en-US" dirty="0" smtClean="0"/>
                <a:t>Recording Voice Memos</a:t>
              </a:r>
              <a:endParaRPr lang="en-US" dirty="0"/>
            </a:p>
          </p:txBody>
        </p:sp>
        <p:sp>
          <p:nvSpPr>
            <p:cNvPr id="8" name="TextBox 7"/>
            <p:cNvSpPr txBox="1"/>
            <p:nvPr/>
          </p:nvSpPr>
          <p:spPr>
            <a:xfrm rot="19609310">
              <a:off x="7615478" y="2009280"/>
              <a:ext cx="2580640" cy="369332"/>
            </a:xfrm>
            <a:prstGeom prst="rect">
              <a:avLst/>
            </a:prstGeom>
            <a:noFill/>
          </p:spPr>
          <p:txBody>
            <a:bodyPr wrap="square" rtlCol="0">
              <a:spAutoFit/>
            </a:bodyPr>
            <a:lstStyle/>
            <a:p>
              <a:pPr algn="ctr"/>
              <a:r>
                <a:rPr lang="en-US" dirty="0" smtClean="0"/>
                <a:t>Finding Song Lyrics</a:t>
              </a:r>
              <a:endParaRPr lang="en-US" dirty="0"/>
            </a:p>
          </p:txBody>
        </p:sp>
        <p:sp>
          <p:nvSpPr>
            <p:cNvPr id="9" name="TextBox 8"/>
            <p:cNvSpPr txBox="1"/>
            <p:nvPr/>
          </p:nvSpPr>
          <p:spPr>
            <a:xfrm>
              <a:off x="8457809" y="6248983"/>
              <a:ext cx="2540000" cy="369332"/>
            </a:xfrm>
            <a:prstGeom prst="rect">
              <a:avLst/>
            </a:prstGeom>
            <a:noFill/>
          </p:spPr>
          <p:txBody>
            <a:bodyPr wrap="square" rtlCol="0">
              <a:spAutoFit/>
            </a:bodyPr>
            <a:lstStyle/>
            <a:p>
              <a:pPr algn="ctr"/>
              <a:r>
                <a:rPr lang="en-US" dirty="0" smtClean="0"/>
                <a:t>Creating a Mood Blanket</a:t>
              </a:r>
              <a:endParaRPr lang="en-US" dirty="0"/>
            </a:p>
          </p:txBody>
        </p:sp>
        <p:sp>
          <p:nvSpPr>
            <p:cNvPr id="10" name="TextBox 9"/>
            <p:cNvSpPr txBox="1"/>
            <p:nvPr/>
          </p:nvSpPr>
          <p:spPr>
            <a:xfrm rot="16200000">
              <a:off x="1625962" y="5353483"/>
              <a:ext cx="1656080" cy="369332"/>
            </a:xfrm>
            <a:prstGeom prst="rect">
              <a:avLst/>
            </a:prstGeom>
            <a:noFill/>
          </p:spPr>
          <p:txBody>
            <a:bodyPr wrap="square" rtlCol="0">
              <a:spAutoFit/>
            </a:bodyPr>
            <a:lstStyle/>
            <a:p>
              <a:pPr algn="ctr"/>
              <a:r>
                <a:rPr lang="en-US" dirty="0" smtClean="0"/>
                <a:t>Taking Pictures</a:t>
              </a:r>
              <a:endParaRPr lang="en-US" dirty="0"/>
            </a:p>
          </p:txBody>
        </p:sp>
      </p:gr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2433670"/>
      </p:ext>
    </p:extLst>
  </p:cSld>
  <p:clrMapOvr>
    <a:masterClrMapping/>
  </p:clrMapOvr>
  <mc:AlternateContent xmlns:mc="http://schemas.openxmlformats.org/markup-compatibility/2006">
    <mc:Choice xmlns:p14="http://schemas.microsoft.com/office/powerpoint/2010/main" Requires="p14">
      <p:transition spd="med" p14:dur="700" advTm="60706">
        <p:fade/>
      </p:transition>
    </mc:Choice>
    <mc:Fallback>
      <p:transition spd="med" advTm="607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1002772" cy="1499616"/>
          </a:xfrm>
        </p:spPr>
        <p:txBody>
          <a:bodyPr>
            <a:normAutofit/>
          </a:bodyPr>
          <a:lstStyle/>
          <a:p>
            <a:r>
              <a:rPr lang="en-US" sz="4400" dirty="0" smtClean="0"/>
              <a:t>Application: Creating awareness of thoughts and emotions</a:t>
            </a:r>
            <a:endParaRPr lang="en-US" sz="4400" dirty="0"/>
          </a:p>
        </p:txBody>
      </p:sp>
      <p:grpSp>
        <p:nvGrpSpPr>
          <p:cNvPr id="7" name="Group 6"/>
          <p:cNvGrpSpPr/>
          <p:nvPr/>
        </p:nvGrpSpPr>
        <p:grpSpPr>
          <a:xfrm>
            <a:off x="515421" y="2382366"/>
            <a:ext cx="11320979" cy="3447898"/>
            <a:chOff x="223321" y="2483966"/>
            <a:chExt cx="11320979" cy="3447898"/>
          </a:xfrm>
        </p:grpSpPr>
        <p:pic>
          <p:nvPicPr>
            <p:cNvPr id="10242" name="Picture 2" descr="Library of using a fidget toy clip art transparen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21" y="2537717"/>
              <a:ext cx="3209481" cy="320948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editation 20clipart | Clipart Panda - Free Clipart 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4694" y="2591468"/>
              <a:ext cx="2451805" cy="274999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Free Music Clipart Image 0515-1003-0302-2419 | Computer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4461" y="2483966"/>
              <a:ext cx="13525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Walking Man Yellow Clip Art at Clker.com - vector clip art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4134" y="2781300"/>
              <a:ext cx="1552692" cy="24959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211" y="5562532"/>
              <a:ext cx="2171700" cy="369332"/>
            </a:xfrm>
            <a:prstGeom prst="rect">
              <a:avLst/>
            </a:prstGeom>
            <a:noFill/>
          </p:spPr>
          <p:txBody>
            <a:bodyPr wrap="square" rtlCol="0">
              <a:spAutoFit/>
            </a:bodyPr>
            <a:lstStyle/>
            <a:p>
              <a:pPr algn="ctr"/>
              <a:r>
                <a:rPr lang="en-US" dirty="0" smtClean="0"/>
                <a:t>Fidget Toys</a:t>
              </a:r>
              <a:endParaRPr lang="en-US" dirty="0"/>
            </a:p>
          </p:txBody>
        </p:sp>
        <p:sp>
          <p:nvSpPr>
            <p:cNvPr id="4" name="TextBox 3"/>
            <p:cNvSpPr txBox="1"/>
            <p:nvPr/>
          </p:nvSpPr>
          <p:spPr>
            <a:xfrm>
              <a:off x="4012846" y="5562532"/>
              <a:ext cx="2095499" cy="369332"/>
            </a:xfrm>
            <a:prstGeom prst="rect">
              <a:avLst/>
            </a:prstGeom>
            <a:noFill/>
          </p:spPr>
          <p:txBody>
            <a:bodyPr wrap="square" rtlCol="0">
              <a:spAutoFit/>
            </a:bodyPr>
            <a:lstStyle/>
            <a:p>
              <a:pPr algn="ctr"/>
              <a:r>
                <a:rPr lang="en-US" dirty="0" smtClean="0"/>
                <a:t>Meditation</a:t>
              </a:r>
              <a:endParaRPr lang="en-US" dirty="0"/>
            </a:p>
          </p:txBody>
        </p:sp>
        <p:sp>
          <p:nvSpPr>
            <p:cNvPr id="5" name="TextBox 4"/>
            <p:cNvSpPr txBox="1"/>
            <p:nvPr/>
          </p:nvSpPr>
          <p:spPr>
            <a:xfrm>
              <a:off x="6831323" y="5562532"/>
              <a:ext cx="2258314" cy="369332"/>
            </a:xfrm>
            <a:prstGeom prst="rect">
              <a:avLst/>
            </a:prstGeom>
            <a:noFill/>
          </p:spPr>
          <p:txBody>
            <a:bodyPr wrap="square" rtlCol="0">
              <a:spAutoFit/>
            </a:bodyPr>
            <a:lstStyle/>
            <a:p>
              <a:pPr algn="ctr"/>
              <a:r>
                <a:rPr lang="en-US" dirty="0" smtClean="0"/>
                <a:t>Leaving the Situation</a:t>
              </a:r>
              <a:endParaRPr lang="en-US" dirty="0"/>
            </a:p>
          </p:txBody>
        </p:sp>
        <p:sp>
          <p:nvSpPr>
            <p:cNvPr id="6" name="TextBox 5"/>
            <p:cNvSpPr txBox="1"/>
            <p:nvPr/>
          </p:nvSpPr>
          <p:spPr>
            <a:xfrm>
              <a:off x="9304261" y="5562532"/>
              <a:ext cx="2240039" cy="369332"/>
            </a:xfrm>
            <a:prstGeom prst="rect">
              <a:avLst/>
            </a:prstGeom>
            <a:noFill/>
          </p:spPr>
          <p:txBody>
            <a:bodyPr wrap="square" rtlCol="0">
              <a:spAutoFit/>
            </a:bodyPr>
            <a:lstStyle/>
            <a:p>
              <a:pPr algn="ctr"/>
              <a:r>
                <a:rPr lang="en-US" dirty="0" smtClean="0"/>
                <a:t>Listening to Music</a:t>
              </a:r>
              <a:endParaRPr lang="en-US" dirty="0"/>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2208294"/>
      </p:ext>
    </p:extLst>
  </p:cSld>
  <p:clrMapOvr>
    <a:masterClrMapping/>
  </p:clrMapOvr>
  <mc:AlternateContent xmlns:mc="http://schemas.openxmlformats.org/markup-compatibility/2006">
    <mc:Choice xmlns:p14="http://schemas.microsoft.com/office/powerpoint/2010/main" Requires="p14">
      <p:transition spd="med" p14:dur="700" advTm="55123">
        <p:fade/>
      </p:transition>
    </mc:Choice>
    <mc:Fallback>
      <p:transition spd="med" advTm="551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reducing negative thoughts</a:t>
            </a:r>
            <a:endParaRPr lang="en-US" dirty="0"/>
          </a:p>
        </p:txBody>
      </p:sp>
      <p:grpSp>
        <p:nvGrpSpPr>
          <p:cNvPr id="10" name="Group 9"/>
          <p:cNvGrpSpPr/>
          <p:nvPr/>
        </p:nvGrpSpPr>
        <p:grpSpPr>
          <a:xfrm>
            <a:off x="817338" y="1771723"/>
            <a:ext cx="10629107" cy="4528632"/>
            <a:chOff x="420296" y="1771723"/>
            <a:chExt cx="10629107" cy="4528632"/>
          </a:xfrm>
        </p:grpSpPr>
        <p:grpSp>
          <p:nvGrpSpPr>
            <p:cNvPr id="6" name="Group 5"/>
            <p:cNvGrpSpPr/>
            <p:nvPr/>
          </p:nvGrpSpPr>
          <p:grpSpPr>
            <a:xfrm>
              <a:off x="718924" y="1771723"/>
              <a:ext cx="10330479" cy="4150234"/>
              <a:chOff x="649705" y="1735629"/>
              <a:chExt cx="10330479" cy="4150234"/>
            </a:xfrm>
          </p:grpSpPr>
          <p:grpSp>
            <p:nvGrpSpPr>
              <p:cNvPr id="5" name="Group 4"/>
              <p:cNvGrpSpPr/>
              <p:nvPr/>
            </p:nvGrpSpPr>
            <p:grpSpPr>
              <a:xfrm>
                <a:off x="649705" y="1735629"/>
                <a:ext cx="10198889" cy="4150234"/>
                <a:chOff x="649705" y="1735629"/>
                <a:chExt cx="10198889" cy="4150234"/>
              </a:xfrm>
            </p:grpSpPr>
            <p:pic>
              <p:nvPicPr>
                <p:cNvPr id="11266" name="Picture 2" descr="Hesitancy Clipart | Clipart Panda - Free Clipart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360" y="1864381"/>
                  <a:ext cx="1666541" cy="384346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Gratitude clip art clipart collection - Cliparts World 20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0575" y="2193399"/>
                  <a:ext cx="3551488" cy="340615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Polaroid On String Illustrations, Royalty-Free Vector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9367" y="1735629"/>
                  <a:ext cx="3267075" cy="144135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State Souvenir Shot Glasses, S/8"/>
                <p:cNvPicPr>
                  <a:picLocks noChangeAspect="1" noChangeArrowheads="1"/>
                </p:cNvPicPr>
                <p:nvPr/>
              </p:nvPicPr>
              <p:blipFill rotWithShape="1">
                <a:blip r:embed="rId8">
                  <a:extLst>
                    <a:ext uri="{28A0092B-C50C-407E-A947-70E740481C1C}">
                      <a14:useLocalDpi xmlns:a14="http://schemas.microsoft.com/office/drawing/2010/main" val="0"/>
                    </a:ext>
                  </a:extLst>
                </a:blip>
                <a:srcRect t="29065" b="28141"/>
                <a:stretch/>
              </p:blipFill>
              <p:spPr bwMode="auto">
                <a:xfrm>
                  <a:off x="7674737" y="4961315"/>
                  <a:ext cx="3173857" cy="924548"/>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Good Vibes Only Motivation Poster Vector Concept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1456" y="3235245"/>
                  <a:ext cx="1709734" cy="17097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9705" y="5185611"/>
                  <a:ext cx="601579" cy="522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278" name="Picture 14" descr="IT'S ALL GOOD IN THE HOOD Memegeneratornet It's All Good ..."/>
              <p:cNvPicPr>
                <a:picLocks noChangeAspect="1" noChangeArrowheads="1"/>
              </p:cNvPicPr>
              <p:nvPr/>
            </p:nvPicPr>
            <p:blipFill rotWithShape="1">
              <a:blip r:embed="rId10">
                <a:extLst>
                  <a:ext uri="{28A0092B-C50C-407E-A947-70E740481C1C}">
                    <a14:useLocalDpi xmlns:a14="http://schemas.microsoft.com/office/drawing/2010/main" val="0"/>
                  </a:ext>
                </a:extLst>
              </a:blip>
              <a:srcRect b="23844"/>
              <a:stretch/>
            </p:blipFill>
            <p:spPr bwMode="auto">
              <a:xfrm>
                <a:off x="9261665" y="3235245"/>
                <a:ext cx="1718519" cy="16961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420296" y="5921957"/>
              <a:ext cx="2707105" cy="369332"/>
            </a:xfrm>
            <a:prstGeom prst="rect">
              <a:avLst/>
            </a:prstGeom>
            <a:noFill/>
          </p:spPr>
          <p:txBody>
            <a:bodyPr wrap="square" rtlCol="0">
              <a:spAutoFit/>
            </a:bodyPr>
            <a:lstStyle/>
            <a:p>
              <a:pPr algn="ctr"/>
              <a:r>
                <a:rPr lang="en-US" dirty="0" smtClean="0"/>
                <a:t>Verbalizing Good Thoughts</a:t>
              </a:r>
              <a:endParaRPr lang="en-US" dirty="0"/>
            </a:p>
          </p:txBody>
        </p:sp>
        <p:sp>
          <p:nvSpPr>
            <p:cNvPr id="8" name="TextBox 7"/>
            <p:cNvSpPr txBox="1"/>
            <p:nvPr/>
          </p:nvSpPr>
          <p:spPr>
            <a:xfrm>
              <a:off x="4074649" y="5921957"/>
              <a:ext cx="2201779" cy="378398"/>
            </a:xfrm>
            <a:prstGeom prst="rect">
              <a:avLst/>
            </a:prstGeom>
            <a:noFill/>
          </p:spPr>
          <p:txBody>
            <a:bodyPr wrap="square" rtlCol="0">
              <a:spAutoFit/>
            </a:bodyPr>
            <a:lstStyle/>
            <a:p>
              <a:pPr algn="ctr"/>
              <a:r>
                <a:rPr lang="en-US" dirty="0" smtClean="0"/>
                <a:t>Practicing Gratitude</a:t>
              </a:r>
              <a:endParaRPr lang="en-US" dirty="0"/>
            </a:p>
          </p:txBody>
        </p:sp>
        <p:sp>
          <p:nvSpPr>
            <p:cNvPr id="9" name="TextBox 8"/>
            <p:cNvSpPr txBox="1"/>
            <p:nvPr/>
          </p:nvSpPr>
          <p:spPr>
            <a:xfrm>
              <a:off x="7389964" y="5921957"/>
              <a:ext cx="3564318" cy="369332"/>
            </a:xfrm>
            <a:prstGeom prst="rect">
              <a:avLst/>
            </a:prstGeom>
            <a:noFill/>
          </p:spPr>
          <p:txBody>
            <a:bodyPr wrap="square" rtlCol="0">
              <a:spAutoFit/>
            </a:bodyPr>
            <a:lstStyle/>
            <a:p>
              <a:pPr algn="ctr"/>
              <a:r>
                <a:rPr lang="en-US" dirty="0" smtClean="0"/>
                <a:t>Creating a “Good Things” Box</a:t>
              </a:r>
              <a:endParaRPr lang="en-US" dirty="0"/>
            </a:p>
          </p:txBody>
        </p:sp>
      </p:gr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69671052"/>
      </p:ext>
    </p:extLst>
  </p:cSld>
  <p:clrMapOvr>
    <a:masterClrMapping/>
  </p:clrMapOvr>
  <mc:AlternateContent xmlns:mc="http://schemas.openxmlformats.org/markup-compatibility/2006">
    <mc:Choice xmlns:p14="http://schemas.microsoft.com/office/powerpoint/2010/main" Requires="p14">
      <p:transition spd="med" p14:dur="700" advTm="54219">
        <p:fade/>
      </p:transition>
    </mc:Choice>
    <mc:Fallback>
      <p:transition spd="med" advTm="54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Reshaping negative thoughts</a:t>
            </a:r>
            <a:endParaRPr lang="en-US" dirty="0"/>
          </a:p>
        </p:txBody>
      </p:sp>
      <p:grpSp>
        <p:nvGrpSpPr>
          <p:cNvPr id="7" name="Group 6"/>
          <p:cNvGrpSpPr/>
          <p:nvPr/>
        </p:nvGrpSpPr>
        <p:grpSpPr>
          <a:xfrm>
            <a:off x="901533" y="2276659"/>
            <a:ext cx="10909213" cy="3843768"/>
            <a:chOff x="901533" y="2276659"/>
            <a:chExt cx="10909213" cy="3843768"/>
          </a:xfrm>
        </p:grpSpPr>
        <p:pic>
          <p:nvPicPr>
            <p:cNvPr id="12290" name="Picture 2" descr="Best Woman Running Illustrations, Royalty-Free Vecto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533" y="2346158"/>
              <a:ext cx="3067963" cy="32540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1533" y="5751095"/>
              <a:ext cx="3285456" cy="369332"/>
            </a:xfrm>
            <a:prstGeom prst="rect">
              <a:avLst/>
            </a:prstGeom>
            <a:noFill/>
          </p:spPr>
          <p:txBody>
            <a:bodyPr wrap="square" rtlCol="0">
              <a:spAutoFit/>
            </a:bodyPr>
            <a:lstStyle/>
            <a:p>
              <a:pPr algn="ctr"/>
              <a:r>
                <a:rPr lang="en-US" dirty="0" smtClean="0"/>
                <a:t>Exercising</a:t>
              </a:r>
              <a:endParaRPr lang="en-US" dirty="0"/>
            </a:p>
          </p:txBody>
        </p:sp>
        <p:pic>
          <p:nvPicPr>
            <p:cNvPr id="12292" name="Picture 4" descr="https://clipartion.com/wp-content/uploads/2015/11/lego-clip-art-free-free-clipart-images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576" y="2713309"/>
              <a:ext cx="2727333" cy="28869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23269" y="5751095"/>
              <a:ext cx="3164305" cy="369332"/>
            </a:xfrm>
            <a:prstGeom prst="rect">
              <a:avLst/>
            </a:prstGeom>
            <a:noFill/>
          </p:spPr>
          <p:txBody>
            <a:bodyPr wrap="square" rtlCol="0">
              <a:spAutoFit/>
            </a:bodyPr>
            <a:lstStyle/>
            <a:p>
              <a:r>
                <a:rPr lang="en-US" dirty="0" smtClean="0"/>
                <a:t>Finding New Hobbies/Crafts</a:t>
              </a:r>
              <a:endParaRPr lang="en-US" dirty="0"/>
            </a:p>
          </p:txBody>
        </p:sp>
        <p:pic>
          <p:nvPicPr>
            <p:cNvPr id="12294" name="Picture 6" descr="Free Movie Clip Art Pictures - Cliparti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2468" y="2276659"/>
              <a:ext cx="3215914" cy="33733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70104" y="5751095"/>
              <a:ext cx="3540642" cy="369332"/>
            </a:xfrm>
            <a:prstGeom prst="rect">
              <a:avLst/>
            </a:prstGeom>
            <a:noFill/>
          </p:spPr>
          <p:txBody>
            <a:bodyPr wrap="square" rtlCol="0">
              <a:spAutoFit/>
            </a:bodyPr>
            <a:lstStyle/>
            <a:p>
              <a:pPr algn="ctr"/>
              <a:r>
                <a:rPr lang="en-US" dirty="0" smtClean="0"/>
                <a:t>Watching Movies or Shows</a:t>
              </a:r>
              <a:endParaRPr lang="en-US" dirty="0"/>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685512"/>
      </p:ext>
    </p:extLst>
  </p:cSld>
  <p:clrMapOvr>
    <a:masterClrMapping/>
  </p:clrMapOvr>
  <mc:AlternateContent xmlns:mc="http://schemas.openxmlformats.org/markup-compatibility/2006">
    <mc:Choice xmlns:p14="http://schemas.microsoft.com/office/powerpoint/2010/main" Requires="p14">
      <p:transition spd="med" p14:dur="700" advTm="38083">
        <p:fade/>
      </p:transition>
    </mc:Choice>
    <mc:Fallback>
      <p:transition spd="med" advTm="380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a:xfrm>
            <a:off x="1098556" y="712382"/>
            <a:ext cx="9720073" cy="5454502"/>
          </a:xfrm>
        </p:spPr>
        <p:txBody>
          <a:bodyPr>
            <a:noAutofit/>
          </a:bodyPr>
          <a:lstStyle/>
          <a:p>
            <a:pPr marL="0" indent="0">
              <a:lnSpc>
                <a:spcPct val="200000"/>
              </a:lnSpc>
              <a:buNone/>
            </a:pPr>
            <a:endParaRPr lang="en-US" sz="2800" dirty="0"/>
          </a:p>
          <a:p>
            <a:pPr>
              <a:lnSpc>
                <a:spcPct val="200000"/>
              </a:lnSpc>
              <a:buFont typeface="Wingdings" panose="05000000000000000000" pitchFamily="2" charset="2"/>
              <a:buChar char="v"/>
            </a:pPr>
            <a:r>
              <a:rPr lang="en-US" sz="2800" dirty="0" smtClean="0"/>
              <a:t> Has Not Been </a:t>
            </a:r>
            <a:r>
              <a:rPr lang="en-US" sz="2800" dirty="0" smtClean="0"/>
              <a:t>Studied for Effectiveness</a:t>
            </a:r>
          </a:p>
          <a:p>
            <a:pPr>
              <a:lnSpc>
                <a:spcPct val="200000"/>
              </a:lnSpc>
              <a:buFont typeface="Wingdings" panose="05000000000000000000" pitchFamily="2" charset="2"/>
              <a:buChar char="v"/>
            </a:pPr>
            <a:r>
              <a:rPr lang="en-US" sz="2800" dirty="0"/>
              <a:t> </a:t>
            </a:r>
            <a:r>
              <a:rPr lang="en-US" sz="2800" dirty="0" smtClean="0"/>
              <a:t>Only Focuses on Mental Health Aspects</a:t>
            </a:r>
          </a:p>
          <a:p>
            <a:pPr>
              <a:lnSpc>
                <a:spcPct val="200000"/>
              </a:lnSpc>
              <a:buFont typeface="Wingdings" panose="05000000000000000000" pitchFamily="2" charset="2"/>
              <a:buChar char="v"/>
            </a:pPr>
            <a:r>
              <a:rPr lang="en-US" sz="2800" dirty="0" smtClean="0"/>
              <a:t> UDL in Schools AND Therapy</a:t>
            </a:r>
            <a:endParaRPr lang="en-US" sz="2800" dirty="0"/>
          </a:p>
        </p:txBody>
      </p:sp>
      <p:pic>
        <p:nvPicPr>
          <p:cNvPr id="13314" name="Picture 2" descr="Best School House Clip Art #11311 - Clipartion.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6853" y="3567660"/>
            <a:ext cx="3248320" cy="295301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4549175"/>
      </p:ext>
    </p:extLst>
  </p:cSld>
  <p:clrMapOvr>
    <a:masterClrMapping/>
  </p:clrMapOvr>
  <mc:AlternateContent xmlns:mc="http://schemas.openxmlformats.org/markup-compatibility/2006">
    <mc:Choice xmlns:p14="http://schemas.microsoft.com/office/powerpoint/2010/main" Requires="p14">
      <p:transition spd="med" p14:dur="700" advTm="45017">
        <p:fade/>
      </p:transition>
    </mc:Choice>
    <mc:Fallback>
      <p:transition spd="med" advTm="450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I learn?</a:t>
            </a:r>
            <a:endParaRPr lang="en-US" dirty="0"/>
          </a:p>
        </p:txBody>
      </p:sp>
      <p:sp>
        <p:nvSpPr>
          <p:cNvPr id="3" name="Content Placeholder 2"/>
          <p:cNvSpPr>
            <a:spLocks noGrp="1"/>
          </p:cNvSpPr>
          <p:nvPr>
            <p:ph idx="1"/>
          </p:nvPr>
        </p:nvSpPr>
        <p:spPr>
          <a:xfrm>
            <a:off x="1024128" y="1605516"/>
            <a:ext cx="9720073" cy="4023360"/>
          </a:xfrm>
        </p:spPr>
        <p:txBody>
          <a:bodyPr>
            <a:normAutofit/>
          </a:bodyPr>
          <a:lstStyle/>
          <a:p>
            <a:r>
              <a:rPr lang="en-US" dirty="0"/>
              <a:t> </a:t>
            </a:r>
          </a:p>
          <a:p>
            <a:pPr>
              <a:lnSpc>
                <a:spcPct val="150000"/>
              </a:lnSpc>
              <a:buFont typeface="Wingdings" panose="05000000000000000000" pitchFamily="2" charset="2"/>
              <a:buChar char="v"/>
            </a:pPr>
            <a:r>
              <a:rPr lang="en-US" sz="3600" dirty="0" smtClean="0">
                <a:solidFill>
                  <a:schemeClr val="bg1"/>
                </a:solidFill>
              </a:rPr>
              <a:t>B</a:t>
            </a:r>
            <a:r>
              <a:rPr lang="en-US" sz="3600" dirty="0" smtClean="0"/>
              <a:t>CBT Round 2?</a:t>
            </a:r>
          </a:p>
          <a:p>
            <a:pPr>
              <a:lnSpc>
                <a:spcPct val="150000"/>
              </a:lnSpc>
              <a:buFont typeface="Wingdings" panose="05000000000000000000" pitchFamily="2" charset="2"/>
              <a:buChar char="v"/>
            </a:pPr>
            <a:r>
              <a:rPr lang="en-US" sz="3600" dirty="0"/>
              <a:t> </a:t>
            </a:r>
            <a:r>
              <a:rPr lang="en-US" sz="3600" dirty="0" smtClean="0"/>
              <a:t>Breaking down assignments is important</a:t>
            </a:r>
          </a:p>
          <a:p>
            <a:pPr>
              <a:lnSpc>
                <a:spcPct val="150000"/>
              </a:lnSpc>
              <a:buFont typeface="Wingdings" panose="05000000000000000000" pitchFamily="2" charset="2"/>
              <a:buChar char="v"/>
            </a:pPr>
            <a:r>
              <a:rPr lang="en-US" sz="3600" dirty="0"/>
              <a:t> </a:t>
            </a:r>
            <a:r>
              <a:rPr lang="en-US" sz="3600" dirty="0" smtClean="0"/>
              <a:t>Very passionate about topic</a:t>
            </a:r>
            <a:endParaRPr lang="en-US" sz="3600" dirty="0"/>
          </a:p>
          <a:p>
            <a:endParaRPr lang="en-US" dirty="0"/>
          </a:p>
        </p:txBody>
      </p:sp>
      <p:pic>
        <p:nvPicPr>
          <p:cNvPr id="14338" name="Picture 2" descr="Clipart - ta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6863" y="4028894"/>
            <a:ext cx="2620282" cy="262028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75339818"/>
      </p:ext>
    </p:extLst>
  </p:cSld>
  <p:clrMapOvr>
    <a:masterClrMapping/>
  </p:clrMapOvr>
  <mc:AlternateContent xmlns:mc="http://schemas.openxmlformats.org/markup-compatibility/2006">
    <mc:Choice xmlns:p14="http://schemas.microsoft.com/office/powerpoint/2010/main" Requires="p14">
      <p:transition spd="med" p14:dur="700" advTm="53879">
        <p:fade/>
      </p:transition>
    </mc:Choice>
    <mc:Fallback>
      <p:transition spd="med" advTm="538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credits (in order of appearance)</a:t>
            </a:r>
            <a:endParaRPr lang="en-US" dirty="0"/>
          </a:p>
        </p:txBody>
      </p:sp>
      <p:sp>
        <p:nvSpPr>
          <p:cNvPr id="3" name="Content Placeholder 2"/>
          <p:cNvSpPr>
            <a:spLocks noGrp="1"/>
          </p:cNvSpPr>
          <p:nvPr>
            <p:ph idx="1"/>
          </p:nvPr>
        </p:nvSpPr>
        <p:spPr>
          <a:xfrm>
            <a:off x="713943" y="1944940"/>
            <a:ext cx="11327635" cy="4645865"/>
          </a:xfrm>
        </p:spPr>
        <p:txBody>
          <a:bodyPr>
            <a:noAutofit/>
          </a:bodyPr>
          <a:lstStyle/>
          <a:p>
            <a:pPr marL="0" indent="0">
              <a:buNone/>
            </a:pPr>
            <a:r>
              <a:rPr lang="en-US" sz="1600" dirty="0" smtClean="0"/>
              <a:t>Neurodiversity </a:t>
            </a:r>
            <a:r>
              <a:rPr lang="en-US" sz="1600" dirty="0"/>
              <a:t>https://www.open.edu/openlearn/sites/www.open.edu.openlearn/files/styles/ole_ng_content_style_1000/public/ole_images/nd_fig1_2.png?itok=K0In-Ick</a:t>
            </a:r>
          </a:p>
          <a:p>
            <a:pPr marL="0" indent="0">
              <a:buNone/>
            </a:pPr>
            <a:r>
              <a:rPr lang="en-US" sz="1600" dirty="0"/>
              <a:t>Students Asking Questions https://www.clipartkey.com/view/iooJhR_student-asking-question-clipart/</a:t>
            </a:r>
          </a:p>
          <a:p>
            <a:pPr marL="0" indent="0">
              <a:buNone/>
            </a:pPr>
            <a:r>
              <a:rPr lang="en-US" sz="1600" dirty="0"/>
              <a:t>Psychologist Clip Art http://</a:t>
            </a:r>
            <a:r>
              <a:rPr lang="en-US" sz="1600" dirty="0" smtClean="0"/>
              <a:t>www.clipartpanda.com/categories/psychologist-20clipart</a:t>
            </a:r>
          </a:p>
          <a:p>
            <a:pPr marL="0" indent="0">
              <a:buNone/>
            </a:pPr>
            <a:r>
              <a:rPr lang="en-US" sz="1600" dirty="0"/>
              <a:t>Psychologist Clip Art http://</a:t>
            </a:r>
            <a:r>
              <a:rPr lang="en-US" sz="1600" dirty="0" smtClean="0"/>
              <a:t>clipartmag.com/psychologist-clipart</a:t>
            </a:r>
            <a:endParaRPr lang="en-US" sz="1600" dirty="0"/>
          </a:p>
          <a:p>
            <a:pPr marL="0" indent="0">
              <a:buNone/>
            </a:pPr>
            <a:r>
              <a:rPr lang="en-US" sz="1600" dirty="0"/>
              <a:t>DSM-5 https://www.wpspublish.com/dsm-5-diagnostic-and-statistical-manual-of-mental-disorders-fifth-edition</a:t>
            </a:r>
          </a:p>
          <a:p>
            <a:pPr marL="0" indent="0">
              <a:buNone/>
            </a:pPr>
            <a:r>
              <a:rPr lang="es-419" sz="1600" dirty="0"/>
              <a:t>CDC Logo https://en.wikipedia.org/wiki/File:US_CDC_logo.svg</a:t>
            </a:r>
            <a:endParaRPr lang="en-US" sz="1600" dirty="0"/>
          </a:p>
          <a:p>
            <a:pPr marL="0" indent="0">
              <a:buNone/>
            </a:pPr>
            <a:r>
              <a:rPr lang="es-419" sz="1600" dirty="0"/>
              <a:t>Mayo Clinic Logo http://menewswire.blogspot.com/2011/06/mayo-clinic-researchers-use-human.html</a:t>
            </a:r>
            <a:endParaRPr lang="en-US" sz="1600" dirty="0"/>
          </a:p>
          <a:p>
            <a:pPr marL="0" indent="0">
              <a:buNone/>
            </a:pPr>
            <a:r>
              <a:rPr lang="en-US" sz="1600" dirty="0"/>
              <a:t>Beck Institute for Cognitive Behavior Therapy Logo https://en.wikipedia.org/wiki/File:Beck_Institute_for_Cognitive_Behavior_Therapy_logo.svg </a:t>
            </a:r>
            <a:endParaRPr lang="en-US" sz="1600" dirty="0" smtClean="0"/>
          </a:p>
          <a:p>
            <a:pPr marL="0" indent="0">
              <a:buNone/>
            </a:pPr>
            <a:r>
              <a:rPr lang="en-US" sz="1600" dirty="0"/>
              <a:t>1 in 8 http://www.advanced-training.org.uk/module2/M02U11.html#</a:t>
            </a:r>
          </a:p>
          <a:p>
            <a:pPr marL="0" indent="0">
              <a:buNone/>
            </a:pPr>
            <a:r>
              <a:rPr lang="en-US" sz="1600" dirty="0" smtClean="0"/>
              <a:t>The UDL Guidelines https://udlguidelines.cast.org/?utm_source=castsite&amp;lutm_medium=web&amp;utm_campaign=none&amp;utm_content=aboutudl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2662882"/>
      </p:ext>
    </p:extLst>
  </p:cSld>
  <p:clrMapOvr>
    <a:masterClrMapping/>
  </p:clrMapOvr>
  <mc:AlternateContent xmlns:mc="http://schemas.openxmlformats.org/markup-compatibility/2006">
    <mc:Choice xmlns:p14="http://schemas.microsoft.com/office/powerpoint/2010/main" Requires="p14">
      <p:transition spd="med" p14:dur="700" advTm="8804">
        <p:fade/>
      </p:transition>
    </mc:Choice>
    <mc:Fallback>
      <p:transition spd="med" advTm="88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5999" y="231568"/>
            <a:ext cx="9720073" cy="6626432"/>
          </a:xfrm>
        </p:spPr>
        <p:txBody>
          <a:bodyPr>
            <a:normAutofit/>
          </a:bodyPr>
          <a:lstStyle/>
          <a:p>
            <a:pPr marL="0" indent="0">
              <a:buNone/>
            </a:pPr>
            <a:r>
              <a:rPr lang="en-US" sz="1600" dirty="0"/>
              <a:t>Landmark College Logo http://catalog.landmark.edu/mime/media/5/187/landmark.png</a:t>
            </a:r>
          </a:p>
          <a:p>
            <a:pPr marL="0" indent="0">
              <a:buNone/>
            </a:pPr>
            <a:r>
              <a:rPr lang="en-US" sz="1600" dirty="0"/>
              <a:t>Hands Clip Art https://clipartix.com/hands-clip-art-image-38302/</a:t>
            </a:r>
          </a:p>
          <a:p>
            <a:pPr marL="0" indent="0">
              <a:buNone/>
            </a:pPr>
            <a:r>
              <a:rPr lang="en-US" sz="1600" dirty="0"/>
              <a:t>Listening Ears Clip Art http://cliparts.co/clipart/2492532</a:t>
            </a:r>
          </a:p>
          <a:p>
            <a:pPr marL="0" indent="0">
              <a:buNone/>
            </a:pPr>
            <a:r>
              <a:rPr lang="en-US" sz="1600" dirty="0"/>
              <a:t>Visual Clip Art https://clipground.com/images/visual-clipart-4.jpg</a:t>
            </a:r>
          </a:p>
          <a:p>
            <a:pPr marL="0" indent="0">
              <a:buNone/>
            </a:pPr>
            <a:r>
              <a:rPr lang="en-US" sz="1600" dirty="0"/>
              <a:t>Office Chair Clip Art http://cliparts.co/clipart/2358985</a:t>
            </a:r>
          </a:p>
          <a:p>
            <a:pPr marL="0" indent="0">
              <a:buNone/>
            </a:pPr>
            <a:r>
              <a:rPr lang="en-US" sz="1600" dirty="0"/>
              <a:t>Colorful Natural Tree Vector Clip Art https://www.goodfreephotos.com/vector-images/colorful-natural-tree-vector-clipart.png.php</a:t>
            </a:r>
          </a:p>
          <a:p>
            <a:pPr marL="0" indent="0">
              <a:buNone/>
            </a:pPr>
            <a:r>
              <a:rPr lang="en-US" sz="1600" dirty="0"/>
              <a:t>Audio Book Clip Art http://www.clipartpanda.com/clipart_images/audio-book-clip-art-21720446</a:t>
            </a:r>
          </a:p>
          <a:p>
            <a:pPr marL="0" indent="0">
              <a:buNone/>
            </a:pPr>
            <a:r>
              <a:rPr lang="en-US" sz="1600" dirty="0"/>
              <a:t>Psychologist Clip Art http://images.clipartpanda.com/psychologist-clipart-crazy-psychologist-clipart-1.jpg </a:t>
            </a:r>
          </a:p>
          <a:p>
            <a:pPr marL="0" indent="0">
              <a:buNone/>
            </a:pPr>
            <a:r>
              <a:rPr lang="en-US" sz="1600" dirty="0"/>
              <a:t>Writing </a:t>
            </a:r>
            <a:r>
              <a:rPr lang="en-US" sz="1600" dirty="0" smtClean="0"/>
              <a:t>Clip Art </a:t>
            </a:r>
            <a:r>
              <a:rPr lang="en-US" sz="1600" dirty="0"/>
              <a:t>https://cliparting.com/free-writing-clipart-9603</a:t>
            </a:r>
            <a:r>
              <a:rPr lang="en-US" sz="1600" dirty="0" smtClean="0"/>
              <a:t>/</a:t>
            </a:r>
          </a:p>
          <a:p>
            <a:pPr marL="0" indent="0">
              <a:buNone/>
            </a:pPr>
            <a:r>
              <a:rPr lang="es-419" sz="1600" dirty="0"/>
              <a:t>Camera </a:t>
            </a:r>
            <a:r>
              <a:rPr lang="es-419" sz="1600" dirty="0" smtClean="0"/>
              <a:t>Clip Art </a:t>
            </a:r>
            <a:r>
              <a:rPr lang="es-419" sz="1600" dirty="0"/>
              <a:t>https://www.lacrosseschools.org/longfellow-middle/home/camera-clipart-05/</a:t>
            </a:r>
            <a:endParaRPr lang="en-US" sz="1600" dirty="0"/>
          </a:p>
          <a:p>
            <a:pPr marL="0" indent="0">
              <a:buNone/>
            </a:pPr>
            <a:r>
              <a:rPr lang="en-US" sz="1600" dirty="0"/>
              <a:t>Voice Vector Clip Art https://www.vectorstock.com/royalty-free-vector/voice-2-vector-32409757</a:t>
            </a:r>
          </a:p>
          <a:p>
            <a:pPr marL="0" indent="0">
              <a:buNone/>
            </a:pPr>
            <a:r>
              <a:rPr lang="en-US" sz="1600" dirty="0"/>
              <a:t>Temperature Blanket http://www.homemadebygiggles.com/2017/03/03/temperature-blanket-february-summary/</a:t>
            </a:r>
          </a:p>
          <a:p>
            <a:pPr marL="0" indent="0">
              <a:buNone/>
            </a:pPr>
            <a:r>
              <a:rPr lang="en-US" sz="1600" dirty="0"/>
              <a:t>Colorful Music Clip Art https://clipartion.com/free-clipart-27934/ </a:t>
            </a:r>
          </a:p>
          <a:p>
            <a:pPr marL="0" indent="0">
              <a:buNone/>
            </a:pPr>
            <a:r>
              <a:rPr lang="en-US" sz="1600" dirty="0"/>
              <a:t>Fidget Toys https://clipartart.com/categories/using-a-fidget-toy-clipart.html</a:t>
            </a:r>
          </a:p>
          <a:p>
            <a:pPr marL="0" indent="0">
              <a:buNone/>
            </a:pPr>
            <a:r>
              <a:rPr lang="en-US" sz="1600" dirty="0"/>
              <a:t>Meditation Clip art http://www.clipartpanda.com/clipart_images/clip-art-clip-art-yoga-18197933</a:t>
            </a:r>
          </a:p>
          <a:p>
            <a:pPr marL="0" indent="0">
              <a:buNone/>
            </a:pPr>
            <a:r>
              <a:rPr lang="en-US" sz="1600" dirty="0"/>
              <a:t>Walking Man Clip Art http://www.clker.com/clipart-walking-man-yellow.html</a:t>
            </a:r>
          </a:p>
          <a:p>
            <a:pPr marL="0" indent="0">
              <a:buNone/>
            </a:pPr>
            <a:endParaRPr lang="en-US" sz="1600" dirty="0"/>
          </a:p>
          <a:p>
            <a:endParaRPr lang="en-US"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7428908"/>
      </p:ext>
    </p:extLst>
  </p:cSld>
  <p:clrMapOvr>
    <a:masterClrMapping/>
  </p:clrMapOvr>
  <mc:AlternateContent xmlns:mc="http://schemas.openxmlformats.org/markup-compatibility/2006">
    <mc:Choice xmlns:p14="http://schemas.microsoft.com/office/powerpoint/2010/main" Requires="p14">
      <p:transition spd="med" p14:dur="700" advTm="6322">
        <p:fade/>
      </p:transition>
    </mc:Choice>
    <mc:Fallback>
      <p:transition spd="med" advTm="63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psychology?</a:t>
            </a:r>
            <a:endParaRPr lang="en-US" dirty="0"/>
          </a:p>
        </p:txBody>
      </p:sp>
      <p:sp>
        <p:nvSpPr>
          <p:cNvPr id="3" name="Content Placeholder 2"/>
          <p:cNvSpPr>
            <a:spLocks noGrp="1"/>
          </p:cNvSpPr>
          <p:nvPr>
            <p:ph idx="1"/>
          </p:nvPr>
        </p:nvSpPr>
        <p:spPr>
          <a:xfrm>
            <a:off x="1024128" y="1818167"/>
            <a:ext cx="6090455" cy="4742121"/>
          </a:xfrm>
        </p:spPr>
        <p:txBody>
          <a:bodyPr>
            <a:normAutofit fontScale="92500"/>
          </a:bodyPr>
          <a:lstStyle/>
          <a:p>
            <a:pPr>
              <a:lnSpc>
                <a:spcPct val="200000"/>
              </a:lnSpc>
              <a:buFont typeface="Wingdings" panose="05000000000000000000" pitchFamily="2" charset="2"/>
              <a:buChar char="v"/>
            </a:pPr>
            <a:r>
              <a:rPr lang="en-US" sz="2800" dirty="0" smtClean="0"/>
              <a:t>General Interest in How we Think and Act</a:t>
            </a:r>
          </a:p>
          <a:p>
            <a:pPr>
              <a:lnSpc>
                <a:spcPct val="200000"/>
              </a:lnSpc>
              <a:buFont typeface="Wingdings" panose="05000000000000000000" pitchFamily="2" charset="2"/>
              <a:buChar char="v"/>
            </a:pPr>
            <a:r>
              <a:rPr lang="en-US" sz="2800" dirty="0" smtClean="0"/>
              <a:t>Answering Questions</a:t>
            </a:r>
          </a:p>
          <a:p>
            <a:pPr>
              <a:lnSpc>
                <a:spcPct val="200000"/>
              </a:lnSpc>
              <a:buFont typeface="Wingdings" panose="05000000000000000000" pitchFamily="2" charset="2"/>
              <a:buChar char="v"/>
            </a:pPr>
            <a:r>
              <a:rPr lang="en-US" sz="2800" dirty="0" smtClean="0"/>
              <a:t>Helping Others</a:t>
            </a:r>
          </a:p>
          <a:p>
            <a:pPr>
              <a:lnSpc>
                <a:spcPct val="200000"/>
              </a:lnSpc>
              <a:buFont typeface="Wingdings" panose="05000000000000000000" pitchFamily="2" charset="2"/>
              <a:buChar char="v"/>
            </a:pPr>
            <a:r>
              <a:rPr lang="en-US" sz="2800" dirty="0" smtClean="0"/>
              <a:t>Goal: Clinical Psychology with an Emphasis </a:t>
            </a:r>
            <a:r>
              <a:rPr lang="en-US" sz="2800" dirty="0" smtClean="0"/>
              <a:t>on </a:t>
            </a:r>
            <a:r>
              <a:rPr lang="en-US" sz="2800" dirty="0" smtClean="0"/>
              <a:t>Psychopathology and Neurodiversity</a:t>
            </a:r>
          </a:p>
          <a:p>
            <a:pPr>
              <a:buFont typeface="Wingdings" panose="05000000000000000000" pitchFamily="2" charset="2"/>
              <a:buChar char="v"/>
            </a:pPr>
            <a:endParaRPr lang="en-US" dirty="0"/>
          </a:p>
          <a:p>
            <a:endParaRPr lang="en-US" dirty="0"/>
          </a:p>
        </p:txBody>
      </p:sp>
      <p:pic>
        <p:nvPicPr>
          <p:cNvPr id="1028" name="Picture 4" descr="Student Asking Question Clipart , Free Transparent Clipar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2281" y="727759"/>
            <a:ext cx="3629616" cy="27141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ipart Panda - Free Clipart 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3775" y="3801058"/>
            <a:ext cx="2130425" cy="275923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8700677"/>
      </p:ext>
    </p:extLst>
  </p:cSld>
  <p:clrMapOvr>
    <a:masterClrMapping/>
  </p:clrMapOvr>
  <mc:AlternateContent xmlns:mc="http://schemas.openxmlformats.org/markup-compatibility/2006">
    <mc:Choice xmlns:p14="http://schemas.microsoft.com/office/powerpoint/2010/main" Requires="p14">
      <p:transition spd="med" p14:dur="700" advTm="51296">
        <p:fade/>
      </p:transition>
    </mc:Choice>
    <mc:Fallback>
      <p:transition spd="med" advTm="512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29126" y="290944"/>
            <a:ext cx="9720073" cy="6430489"/>
          </a:xfrm>
        </p:spPr>
        <p:txBody>
          <a:bodyPr>
            <a:normAutofit/>
          </a:bodyPr>
          <a:lstStyle/>
          <a:p>
            <a:r>
              <a:rPr lang="en-US" sz="1600" dirty="0" smtClean="0"/>
              <a:t>Music </a:t>
            </a:r>
            <a:r>
              <a:rPr lang="en-US" sz="1600" dirty="0"/>
              <a:t>Clip Art https://www.computerclipart.com/computer_clipart_images/brown_skinned_ethnic_child_listening_to_music_0515-1003-0302-2419.html</a:t>
            </a:r>
          </a:p>
          <a:p>
            <a:r>
              <a:rPr lang="en-US" sz="1600" dirty="0"/>
              <a:t>Hesitancy Clip Art http://</a:t>
            </a:r>
            <a:r>
              <a:rPr lang="en-US" sz="1600" dirty="0" smtClean="0"/>
              <a:t>www.clipartpanda.com/categories/hesitancy-clipart</a:t>
            </a:r>
          </a:p>
          <a:p>
            <a:r>
              <a:rPr lang="en-US" sz="1600" dirty="0"/>
              <a:t>Gratitude Clip Art https://clipartsworld.com/img/get</a:t>
            </a:r>
          </a:p>
          <a:p>
            <a:r>
              <a:rPr lang="en-US" sz="1600" dirty="0"/>
              <a:t>Polaroid on String Clip Art https://www.istockphoto.com/illustrations/polaroid-on-string</a:t>
            </a:r>
          </a:p>
          <a:p>
            <a:r>
              <a:rPr lang="en-US" sz="1600" dirty="0"/>
              <a:t>State Shot Glasses https://www.pinterest.com/pin/483925922429531619/</a:t>
            </a:r>
          </a:p>
          <a:p>
            <a:r>
              <a:rPr lang="en-US" sz="1600" dirty="0"/>
              <a:t>Good Vibes only https://www.istockphoto.com/illustrations/good-vibes-only-motivation-poster-vector-concept</a:t>
            </a:r>
          </a:p>
          <a:p>
            <a:r>
              <a:rPr lang="en-US" sz="1600" dirty="0"/>
              <a:t>It’s All Good in the Hood Meme https://me.me/i/its-all-good-in-the-hood-memegenerator-net-its-all-good-0b72651734244b5d9967cc41f3820f60</a:t>
            </a:r>
          </a:p>
          <a:p>
            <a:r>
              <a:rPr lang="en-US" sz="1600" dirty="0"/>
              <a:t>Women Running Clip Art https://www.istockphoto.com/illustrations/woman-running</a:t>
            </a:r>
          </a:p>
          <a:p>
            <a:r>
              <a:rPr lang="es-419" sz="1600" dirty="0"/>
              <a:t>Lego </a:t>
            </a:r>
            <a:r>
              <a:rPr lang="es-419" sz="1600" dirty="0" err="1"/>
              <a:t>Clipart</a:t>
            </a:r>
            <a:r>
              <a:rPr lang="es-419" sz="1600" dirty="0"/>
              <a:t> https://clipartion.com/wp-content/uploads/2015/11/lego-clip-art-free-free-clipart-images1.png</a:t>
            </a:r>
            <a:endParaRPr lang="en-US" sz="1600" dirty="0"/>
          </a:p>
          <a:p>
            <a:r>
              <a:rPr lang="en-US" sz="1600" dirty="0"/>
              <a:t>Movie Clip Art https://clipartix.com/movie-clip-art/</a:t>
            </a:r>
          </a:p>
          <a:p>
            <a:r>
              <a:rPr lang="en-US" sz="1600" dirty="0"/>
              <a:t>School Clip Art https://clipartion.com/free-clipart-11311/</a:t>
            </a:r>
          </a:p>
          <a:p>
            <a:r>
              <a:rPr lang="en-US" sz="1600" dirty="0"/>
              <a:t>Task Clip Art https://openclipart.org/detail/215492/task</a:t>
            </a:r>
          </a:p>
          <a:p>
            <a:r>
              <a:rPr lang="en-US" sz="1600" dirty="0"/>
              <a:t>Question Mark Clip Art https://clipartion.com/free-clipart-1667/</a:t>
            </a:r>
          </a:p>
          <a:p>
            <a:endParaRPr lang="en-US" sz="1600" dirty="0"/>
          </a:p>
          <a:p>
            <a:endParaRPr lang="en-US" dirty="0"/>
          </a:p>
          <a:p>
            <a:endParaRPr lang="en-US" dirty="0"/>
          </a:p>
          <a:p>
            <a:endParaRPr lang="en-US" dirty="0"/>
          </a:p>
          <a:p>
            <a:endParaRPr lang="en-US" dirty="0"/>
          </a:p>
          <a:p>
            <a:endParaRPr lang="en-US" dirty="0"/>
          </a:p>
          <a:p>
            <a:pPr marL="0" indent="0">
              <a:buNone/>
            </a:pPr>
            <a:endParaRPr lang="en-US" sz="2100" dirty="0"/>
          </a:p>
          <a:p>
            <a:pPr marL="0" indent="0">
              <a:buNone/>
            </a:pPr>
            <a:endParaRPr lang="en-US" sz="1000" dirty="0"/>
          </a:p>
          <a:p>
            <a:pPr marL="0" indent="0">
              <a:buNone/>
            </a:pPr>
            <a:endParaRPr lang="en-US" sz="1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2874766"/>
      </p:ext>
    </p:extLst>
  </p:cSld>
  <p:clrMapOvr>
    <a:masterClrMapping/>
  </p:clrMapOvr>
  <mc:AlternateContent xmlns:mc="http://schemas.openxmlformats.org/markup-compatibility/2006">
    <mc:Choice xmlns:p14="http://schemas.microsoft.com/office/powerpoint/2010/main" Requires="p14">
      <p:transition spd="med" p14:dur="700" advTm="5991">
        <p:fade/>
      </p:transition>
    </mc:Choice>
    <mc:Fallback>
      <p:transition spd="med" advTm="59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000" y="542940"/>
            <a:ext cx="9720072" cy="1499616"/>
          </a:xfrm>
        </p:spPr>
        <p:txBody>
          <a:bodyPr/>
          <a:lstStyle/>
          <a:p>
            <a:r>
              <a:rPr lang="en-US" dirty="0" smtClean="0"/>
              <a:t>Works cited</a:t>
            </a:r>
            <a:endParaRPr lang="en-US" dirty="0"/>
          </a:p>
        </p:txBody>
      </p:sp>
      <p:sp>
        <p:nvSpPr>
          <p:cNvPr id="3" name="Content Placeholder 2"/>
          <p:cNvSpPr>
            <a:spLocks noGrp="1"/>
          </p:cNvSpPr>
          <p:nvPr>
            <p:ph idx="1"/>
          </p:nvPr>
        </p:nvSpPr>
        <p:spPr>
          <a:xfrm>
            <a:off x="249382" y="2042556"/>
            <a:ext cx="11768447" cy="4714503"/>
          </a:xfrm>
        </p:spPr>
        <p:txBody>
          <a:bodyPr>
            <a:noAutofit/>
          </a:bodyPr>
          <a:lstStyle/>
          <a:p>
            <a:r>
              <a:rPr lang="en-US" sz="2000" dirty="0"/>
              <a:t>American Psychiatric Association. (2013). Autism Spectrum Disorder. In </a:t>
            </a:r>
            <a:r>
              <a:rPr lang="en-US" sz="2000" i="1" dirty="0"/>
              <a:t>Diagnostic and statistical manual of mental disorders (5</a:t>
            </a:r>
            <a:r>
              <a:rPr lang="en-US" sz="2000" i="1" baseline="30000" dirty="0"/>
              <a:t>th</a:t>
            </a:r>
            <a:r>
              <a:rPr lang="en-US" sz="2000" i="1" dirty="0"/>
              <a:t> ed.)</a:t>
            </a:r>
            <a:endParaRPr lang="en-US" sz="2000" dirty="0"/>
          </a:p>
          <a:p>
            <a:r>
              <a:rPr lang="en-US" sz="2000" dirty="0"/>
              <a:t>CAST (2018). </a:t>
            </a:r>
            <a:r>
              <a:rPr lang="en-US" sz="2000" i="1" dirty="0"/>
              <a:t>The UDL </a:t>
            </a:r>
            <a:r>
              <a:rPr lang="en-US" sz="2000" dirty="0"/>
              <a:t>Guidelines. </a:t>
            </a:r>
            <a:r>
              <a:rPr lang="en-US" sz="2000" u="sng" dirty="0">
                <a:hlinkClick r:id="rId4"/>
              </a:rPr>
              <a:t>https://www.cast.org/impact/universal-design-for-learning-udl</a:t>
            </a:r>
            <a:endParaRPr lang="en-US" sz="2000" dirty="0"/>
          </a:p>
          <a:p>
            <a:r>
              <a:rPr lang="en-US" sz="2000" dirty="0"/>
              <a:t>Hendren, R. L., Haft, S. L., Black, J. M., White, N. C., &amp; </a:t>
            </a:r>
            <a:r>
              <a:rPr lang="en-US" sz="2000" dirty="0" err="1"/>
              <a:t>Hoeft</a:t>
            </a:r>
            <a:r>
              <a:rPr lang="en-US" sz="2000" dirty="0"/>
              <a:t>, F. (2018). Recognizing psychiatric comorbidity with reading disorders. </a:t>
            </a:r>
            <a:r>
              <a:rPr lang="en-US" sz="2000" i="1" dirty="0"/>
              <a:t>Frontiers in Psychiatry</a:t>
            </a:r>
            <a:r>
              <a:rPr lang="en-US" sz="2000" dirty="0"/>
              <a:t>, 9, 101.</a:t>
            </a:r>
          </a:p>
          <a:p>
            <a:r>
              <a:rPr lang="en-US" sz="2000" dirty="0" err="1"/>
              <a:t>Katzman</a:t>
            </a:r>
            <a:r>
              <a:rPr lang="en-US" sz="2000" dirty="0"/>
              <a:t>, M. A., </a:t>
            </a:r>
            <a:r>
              <a:rPr lang="en-US" sz="2000" dirty="0" err="1"/>
              <a:t>Bilkey</a:t>
            </a:r>
            <a:r>
              <a:rPr lang="en-US" sz="2000" dirty="0"/>
              <a:t>, T. S., </a:t>
            </a:r>
            <a:r>
              <a:rPr lang="en-US" sz="2000" dirty="0" err="1"/>
              <a:t>Chokka</a:t>
            </a:r>
            <a:r>
              <a:rPr lang="en-US" sz="2000" dirty="0"/>
              <a:t>, P.R., </a:t>
            </a:r>
            <a:r>
              <a:rPr lang="en-US" sz="2000" dirty="0" err="1"/>
              <a:t>Fallu</a:t>
            </a:r>
            <a:r>
              <a:rPr lang="en-US" sz="2000" dirty="0"/>
              <a:t>, A., &amp; </a:t>
            </a:r>
            <a:r>
              <a:rPr lang="en-US" sz="2000" dirty="0" err="1"/>
              <a:t>Klassen</a:t>
            </a:r>
            <a:r>
              <a:rPr lang="en-US" sz="2000" dirty="0"/>
              <a:t>, L. J. (2017). Adult ADHD and comorbid disorders: Clinical implications of a dimensional approach. BMC Psychiatry, </a:t>
            </a:r>
            <a:r>
              <a:rPr lang="en-US" sz="2000" u="sng" dirty="0">
                <a:hlinkClick r:id="rId5"/>
              </a:rPr>
              <a:t>https://doi.org/10.1186/s12888-017-1463-3</a:t>
            </a:r>
            <a:endParaRPr lang="en-US" sz="2000" dirty="0"/>
          </a:p>
          <a:p>
            <a:r>
              <a:rPr lang="en-US" sz="2000" dirty="0"/>
              <a:t>Mayo Clinic. (2019, March 16). </a:t>
            </a:r>
            <a:r>
              <a:rPr lang="en-US" sz="2000" i="1" dirty="0"/>
              <a:t>Cognitive behavioral therapy</a:t>
            </a:r>
            <a:r>
              <a:rPr lang="en-US" sz="2000" dirty="0"/>
              <a:t>. </a:t>
            </a:r>
            <a:r>
              <a:rPr lang="en-US" sz="2000" u="sng" dirty="0">
                <a:hlinkClick r:id="rId6"/>
              </a:rPr>
              <a:t>https://www.mayoclinic.org/tests-procedures/cognitive-behavioral-therapy/about/pac-20384610</a:t>
            </a:r>
            <a:endParaRPr lang="en-US" sz="2000" dirty="0"/>
          </a:p>
          <a:p>
            <a:r>
              <a:rPr lang="en-US" sz="2000" i="1" dirty="0"/>
              <a:t>Neurodiversity</a:t>
            </a:r>
            <a:r>
              <a:rPr lang="en-US" sz="2000" dirty="0"/>
              <a:t>, Psychology Today. Retrieved 25 February 2021. </a:t>
            </a:r>
            <a:r>
              <a:rPr lang="en-US" sz="2000" u="sng" dirty="0">
                <a:hlinkClick r:id="rId7"/>
              </a:rPr>
              <a:t>https://</a:t>
            </a:r>
            <a:r>
              <a:rPr lang="en-US" sz="2000" u="sng" dirty="0" smtClean="0">
                <a:hlinkClick r:id="rId7"/>
              </a:rPr>
              <a:t>psychologytoday.com/us/basics/neurodiversity</a:t>
            </a:r>
            <a:endParaRPr lang="en-US" sz="2000" dirty="0" smtClean="0"/>
          </a:p>
          <a:p>
            <a:r>
              <a:rPr lang="en-US" sz="2000" dirty="0" smtClean="0"/>
              <a:t>Sargent</a:t>
            </a:r>
            <a:r>
              <a:rPr lang="en-US" sz="2000" dirty="0"/>
              <a:t>, K. (</a:t>
            </a:r>
            <a:r>
              <a:rPr lang="en-US" sz="2000" dirty="0" err="1"/>
              <a:t>n.d.</a:t>
            </a:r>
            <a:r>
              <a:rPr lang="en-US" sz="2000" dirty="0"/>
              <a:t>). </a:t>
            </a:r>
            <a:r>
              <a:rPr lang="en-US" sz="2000" i="1" dirty="0"/>
              <a:t>Designing For Neurodiversity and Inclusion</a:t>
            </a:r>
            <a:r>
              <a:rPr lang="en-US" sz="2000" dirty="0"/>
              <a:t>. Work Design Magazine. Retrieved from: </a:t>
            </a:r>
            <a:r>
              <a:rPr lang="en-US" sz="2000" u="sng" dirty="0">
                <a:hlinkClick r:id="rId8"/>
              </a:rPr>
              <a:t>https://www.workdesign.com/2019/12/designing-for-neurodiversity-and-inclusion/</a:t>
            </a:r>
            <a:r>
              <a:rPr lang="en-US" sz="2000" dirty="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46919429"/>
      </p:ext>
    </p:extLst>
  </p:cSld>
  <p:clrMapOvr>
    <a:masterClrMapping/>
  </p:clrMapOvr>
  <mc:AlternateContent xmlns:mc="http://schemas.openxmlformats.org/markup-compatibility/2006">
    <mc:Choice xmlns:p14="http://schemas.microsoft.com/office/powerpoint/2010/main" Requires="p14">
      <p:transition spd="med" p14:dur="700" advTm="11637">
        <p:fade/>
      </p:transition>
    </mc:Choice>
    <mc:Fallback>
      <p:transition spd="med" advTm="116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questions?</a:t>
            </a:r>
            <a:endParaRPr lang="en-US" dirty="0"/>
          </a:p>
        </p:txBody>
      </p:sp>
      <p:pic>
        <p:nvPicPr>
          <p:cNvPr id="15362" name="Picture 2" descr="Best Question Mark Clip Art #1667 - Clipartion.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1109" y="4859996"/>
            <a:ext cx="999459" cy="156318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02424604"/>
      </p:ext>
    </p:extLst>
  </p:cSld>
  <p:clrMapOvr>
    <a:masterClrMapping/>
  </p:clrMapOvr>
  <mc:AlternateContent xmlns:mc="http://schemas.openxmlformats.org/markup-compatibility/2006">
    <mc:Choice xmlns:p14="http://schemas.microsoft.com/office/powerpoint/2010/main" Requires="p14">
      <p:transition spd="slow" p14:dur="1500" advTm="5297">
        <p:split orient="vert"/>
      </p:transition>
    </mc:Choice>
    <mc:Fallback>
      <p:transition spd="slow" advTm="529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do what we do?</a:t>
            </a:r>
            <a:endParaRPr lang="en-US" dirty="0"/>
          </a:p>
        </p:txBody>
      </p:sp>
      <p:sp>
        <p:nvSpPr>
          <p:cNvPr id="3" name="Content Placeholder 2"/>
          <p:cNvSpPr>
            <a:spLocks noGrp="1"/>
          </p:cNvSpPr>
          <p:nvPr>
            <p:ph idx="1"/>
          </p:nvPr>
        </p:nvSpPr>
        <p:spPr>
          <a:xfrm>
            <a:off x="1024127" y="1953490"/>
            <a:ext cx="9720073" cy="4544291"/>
          </a:xfrm>
        </p:spPr>
        <p:txBody>
          <a:bodyPr>
            <a:normAutofit lnSpcReduction="10000"/>
          </a:bodyPr>
          <a:lstStyle/>
          <a:p>
            <a:pPr>
              <a:lnSpc>
                <a:spcPct val="200000"/>
              </a:lnSpc>
              <a:buFont typeface="Wingdings" panose="05000000000000000000" pitchFamily="2" charset="2"/>
              <a:buChar char="v"/>
            </a:pPr>
            <a:r>
              <a:rPr lang="en-US" sz="3200" dirty="0"/>
              <a:t> </a:t>
            </a:r>
            <a:r>
              <a:rPr lang="en-US" sz="3200" dirty="0" smtClean="0"/>
              <a:t>Combination of Nature and Nurture</a:t>
            </a:r>
          </a:p>
          <a:p>
            <a:pPr>
              <a:lnSpc>
                <a:spcPct val="200000"/>
              </a:lnSpc>
              <a:buFont typeface="Wingdings" panose="05000000000000000000" pitchFamily="2" charset="2"/>
              <a:buChar char="v"/>
            </a:pPr>
            <a:r>
              <a:rPr lang="en-US" sz="3200" dirty="0"/>
              <a:t> </a:t>
            </a:r>
            <a:r>
              <a:rPr lang="en-US" sz="3200" dirty="0" smtClean="0"/>
              <a:t>Socio-cultural Aspects</a:t>
            </a:r>
          </a:p>
          <a:p>
            <a:pPr>
              <a:lnSpc>
                <a:spcPct val="200000"/>
              </a:lnSpc>
              <a:buFont typeface="Wingdings" panose="05000000000000000000" pitchFamily="2" charset="2"/>
              <a:buChar char="v"/>
            </a:pPr>
            <a:r>
              <a:rPr lang="en-US" sz="3200" dirty="0"/>
              <a:t> </a:t>
            </a:r>
            <a:r>
              <a:rPr lang="en-US" sz="3200" dirty="0" smtClean="0"/>
              <a:t>Behavioral Aspects</a:t>
            </a:r>
          </a:p>
          <a:p>
            <a:pPr>
              <a:lnSpc>
                <a:spcPct val="200000"/>
              </a:lnSpc>
              <a:buFont typeface="Wingdings" panose="05000000000000000000" pitchFamily="2" charset="2"/>
              <a:buChar char="v"/>
            </a:pPr>
            <a:r>
              <a:rPr lang="en-US" sz="3200" dirty="0"/>
              <a:t> </a:t>
            </a:r>
            <a:r>
              <a:rPr lang="en-US" sz="3200" dirty="0" smtClean="0"/>
              <a:t>Development Aspects</a:t>
            </a:r>
            <a:endParaRPr lang="en-US" sz="3200" dirty="0"/>
          </a:p>
          <a:p>
            <a:endParaRPr lang="en-US" dirty="0"/>
          </a:p>
        </p:txBody>
      </p:sp>
      <p:pic>
        <p:nvPicPr>
          <p:cNvPr id="2050" name="Picture 2" descr="Psychologist Clipart | Free download on ClipArtM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3888" y="2800368"/>
            <a:ext cx="3976622" cy="369741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60901552"/>
      </p:ext>
    </p:extLst>
  </p:cSld>
  <p:clrMapOvr>
    <a:masterClrMapping/>
  </p:clrMapOvr>
  <mc:AlternateContent xmlns:mc="http://schemas.openxmlformats.org/markup-compatibility/2006">
    <mc:Choice xmlns:p14="http://schemas.microsoft.com/office/powerpoint/2010/main" Requires="p14">
      <p:transition spd="med" p14:dur="700" advTm="57588">
        <p:fade/>
      </p:transition>
    </mc:Choice>
    <mc:Fallback>
      <p:transition spd="med" advTm="57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my topic</a:t>
            </a:r>
            <a:endParaRPr lang="en-US" dirty="0"/>
          </a:p>
        </p:txBody>
      </p:sp>
      <p:sp>
        <p:nvSpPr>
          <p:cNvPr id="3" name="Content Placeholder 2"/>
          <p:cNvSpPr>
            <a:spLocks noGrp="1"/>
          </p:cNvSpPr>
          <p:nvPr>
            <p:ph idx="1"/>
          </p:nvPr>
        </p:nvSpPr>
        <p:spPr>
          <a:xfrm>
            <a:off x="719328" y="1675216"/>
            <a:ext cx="9720073" cy="4023360"/>
          </a:xfrm>
        </p:spPr>
        <p:txBody>
          <a:bodyPr>
            <a:normAutofit/>
          </a:bodyPr>
          <a:lstStyle/>
          <a:p>
            <a:pPr>
              <a:lnSpc>
                <a:spcPct val="200000"/>
              </a:lnSpc>
              <a:buFont typeface="Wingdings" panose="05000000000000000000" pitchFamily="2" charset="2"/>
              <a:buChar char="v"/>
            </a:pPr>
            <a:r>
              <a:rPr lang="en-US" sz="2800" dirty="0"/>
              <a:t> </a:t>
            </a:r>
            <a:r>
              <a:rPr lang="en-US" sz="2800" dirty="0" smtClean="0"/>
              <a:t>Interest in Neurodiversity and Psychopathology</a:t>
            </a:r>
          </a:p>
          <a:p>
            <a:pPr>
              <a:lnSpc>
                <a:spcPct val="200000"/>
              </a:lnSpc>
              <a:buFont typeface="Wingdings" panose="05000000000000000000" pitchFamily="2" charset="2"/>
              <a:buChar char="v"/>
            </a:pPr>
            <a:r>
              <a:rPr lang="en-US" sz="2800" dirty="0" smtClean="0"/>
              <a:t> </a:t>
            </a:r>
            <a:r>
              <a:rPr lang="en-US" sz="2800" dirty="0" smtClean="0"/>
              <a:t>CBT Didn’t Work for Me</a:t>
            </a:r>
            <a:endParaRPr lang="en-US" sz="2800" dirty="0"/>
          </a:p>
        </p:txBody>
      </p:sp>
      <p:pic>
        <p:nvPicPr>
          <p:cNvPr id="4100" name="Picture 4" descr="https://www.open.edu/openlearn/sites/www.open.edu.openlearn/files/styles/ole_ng_content_style_1000/public/ole_images/nd_fig1_2.png?itok=K0In-Ick"/>
          <p:cNvPicPr>
            <a:picLocks noChangeAspect="1" noChangeArrowheads="1"/>
          </p:cNvPicPr>
          <p:nvPr/>
        </p:nvPicPr>
        <p:blipFill rotWithShape="1">
          <a:blip r:embed="rId5">
            <a:extLst>
              <a:ext uri="{28A0092B-C50C-407E-A947-70E740481C1C}">
                <a14:useLocalDpi xmlns:a14="http://schemas.microsoft.com/office/drawing/2010/main" val="0"/>
              </a:ext>
            </a:extLst>
          </a:blip>
          <a:srcRect l="4206" r="1017" b="32513"/>
          <a:stretch/>
        </p:blipFill>
        <p:spPr bwMode="auto">
          <a:xfrm>
            <a:off x="13855" y="3995154"/>
            <a:ext cx="12178145" cy="309837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9681083"/>
      </p:ext>
    </p:extLst>
  </p:cSld>
  <p:clrMapOvr>
    <a:masterClrMapping/>
  </p:clrMapOvr>
  <mc:AlternateContent xmlns:mc="http://schemas.openxmlformats.org/markup-compatibility/2006">
    <mc:Choice xmlns:p14="http://schemas.microsoft.com/office/powerpoint/2010/main" Requires="p14">
      <p:transition spd="med" p14:dur="700" advTm="54734">
        <p:fade/>
      </p:transition>
    </mc:Choice>
    <mc:Fallback>
      <p:transition spd="med" advTm="547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question</a:t>
            </a:r>
            <a:endParaRPr lang="en-US" dirty="0"/>
          </a:p>
        </p:txBody>
      </p:sp>
      <p:sp>
        <p:nvSpPr>
          <p:cNvPr id="3" name="Content Placeholder 2"/>
          <p:cNvSpPr>
            <a:spLocks noGrp="1"/>
          </p:cNvSpPr>
          <p:nvPr>
            <p:ph idx="1"/>
          </p:nvPr>
        </p:nvSpPr>
        <p:spPr>
          <a:xfrm>
            <a:off x="621792" y="2286000"/>
            <a:ext cx="10872216" cy="4023360"/>
          </a:xfrm>
        </p:spPr>
        <p:txBody>
          <a:bodyPr>
            <a:normAutofit/>
          </a:bodyPr>
          <a:lstStyle/>
          <a:p>
            <a:pPr algn="ctr">
              <a:lnSpc>
                <a:spcPct val="200000"/>
              </a:lnSpc>
            </a:pPr>
            <a:r>
              <a:rPr lang="en-US" sz="3600" dirty="0"/>
              <a:t>Given that mental health issues often co-occur with neurodiversity, how can cognitive behavioral therapy (CBT) be adapted to better treat neurodiverse young adults?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56394347"/>
      </p:ext>
    </p:extLst>
  </p:cSld>
  <p:clrMapOvr>
    <a:masterClrMapping/>
  </p:clrMapOvr>
  <mc:AlternateContent xmlns:mc="http://schemas.openxmlformats.org/markup-compatibility/2006">
    <mc:Choice xmlns:p14="http://schemas.microsoft.com/office/powerpoint/2010/main" Requires="p14">
      <p:transition spd="med" p14:dur="700" advTm="18299">
        <p:fade/>
      </p:transition>
    </mc:Choice>
    <mc:Fallback>
      <p:transition spd="med" advTm="182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a:xfrm>
            <a:off x="1024128" y="1856509"/>
            <a:ext cx="9720073" cy="4452851"/>
          </a:xfrm>
        </p:spPr>
        <p:txBody>
          <a:bodyPr>
            <a:noAutofit/>
          </a:bodyPr>
          <a:lstStyle/>
          <a:p>
            <a:pPr>
              <a:buFont typeface="Wingdings" panose="05000000000000000000" pitchFamily="2" charset="2"/>
              <a:buChar char="v"/>
            </a:pPr>
            <a:r>
              <a:rPr lang="en-US" sz="2800" b="1" dirty="0" smtClean="0"/>
              <a:t>21 Academi</a:t>
            </a:r>
            <a:r>
              <a:rPr lang="en-US" sz="2800" b="1" dirty="0" smtClean="0"/>
              <a:t>c Resources</a:t>
            </a:r>
          </a:p>
          <a:p>
            <a:pPr lvl="1">
              <a:buFont typeface="Wingdings" panose="05000000000000000000" pitchFamily="2" charset="2"/>
              <a:buChar char="v"/>
            </a:pPr>
            <a:r>
              <a:rPr lang="en-US" sz="2400" dirty="0"/>
              <a:t>DSM-5, CDC, Mayo Clinic, Beck Institute of Cognitive Behavior Therapy, Academic Journals</a:t>
            </a:r>
          </a:p>
          <a:p>
            <a:pPr>
              <a:buFont typeface="Wingdings" panose="05000000000000000000" pitchFamily="2" charset="2"/>
              <a:buChar char="v"/>
            </a:pPr>
            <a:r>
              <a:rPr lang="en-US" sz="2800" dirty="0" smtClean="0"/>
              <a:t> </a:t>
            </a:r>
            <a:r>
              <a:rPr lang="en-US" sz="2800" b="1" dirty="0" smtClean="0"/>
              <a:t>Specified Topic Areas for my research</a:t>
            </a:r>
          </a:p>
          <a:p>
            <a:pPr lvl="1">
              <a:buFont typeface="Wingdings" panose="05000000000000000000" pitchFamily="2" charset="2"/>
              <a:buChar char="v"/>
            </a:pPr>
            <a:r>
              <a:rPr lang="en-US" sz="2400" dirty="0"/>
              <a:t> </a:t>
            </a:r>
            <a:r>
              <a:rPr lang="en-US" sz="2400" dirty="0" smtClean="0"/>
              <a:t>Neurodiversity</a:t>
            </a:r>
          </a:p>
          <a:p>
            <a:pPr lvl="1">
              <a:buFont typeface="Wingdings" panose="05000000000000000000" pitchFamily="2" charset="2"/>
              <a:buChar char="v"/>
            </a:pPr>
            <a:r>
              <a:rPr lang="en-US" sz="2400" dirty="0"/>
              <a:t> </a:t>
            </a:r>
            <a:r>
              <a:rPr lang="en-US" sz="2400" dirty="0" smtClean="0"/>
              <a:t>Dyslexia</a:t>
            </a:r>
          </a:p>
          <a:p>
            <a:pPr lvl="1">
              <a:buFont typeface="Wingdings" panose="05000000000000000000" pitchFamily="2" charset="2"/>
              <a:buChar char="v"/>
            </a:pPr>
            <a:r>
              <a:rPr lang="en-US" sz="2400" dirty="0" smtClean="0"/>
              <a:t> ADHD</a:t>
            </a:r>
          </a:p>
          <a:p>
            <a:pPr lvl="1">
              <a:buFont typeface="Wingdings" panose="05000000000000000000" pitchFamily="2" charset="2"/>
              <a:buChar char="v"/>
            </a:pPr>
            <a:r>
              <a:rPr lang="en-US" sz="2400" dirty="0" smtClean="0"/>
              <a:t> ASD</a:t>
            </a:r>
          </a:p>
          <a:p>
            <a:pPr lvl="1">
              <a:buFont typeface="Wingdings" panose="05000000000000000000" pitchFamily="2" charset="2"/>
              <a:buChar char="v"/>
            </a:pPr>
            <a:r>
              <a:rPr lang="en-US" sz="2400" dirty="0" smtClean="0"/>
              <a:t> CBT</a:t>
            </a:r>
          </a:p>
          <a:p>
            <a:pPr lvl="1">
              <a:buFont typeface="Wingdings" panose="05000000000000000000" pitchFamily="2" charset="2"/>
              <a:buChar char="v"/>
            </a:pPr>
            <a:r>
              <a:rPr lang="en-US" sz="2400" dirty="0"/>
              <a:t> </a:t>
            </a:r>
            <a:r>
              <a:rPr lang="en-US" sz="2400" dirty="0" smtClean="0"/>
              <a:t>UDL</a:t>
            </a:r>
            <a:endParaRPr lang="en-US" sz="2400" dirty="0"/>
          </a:p>
        </p:txBody>
      </p:sp>
      <p:grpSp>
        <p:nvGrpSpPr>
          <p:cNvPr id="5" name="Group 4"/>
          <p:cNvGrpSpPr/>
          <p:nvPr/>
        </p:nvGrpSpPr>
        <p:grpSpPr>
          <a:xfrm>
            <a:off x="5278581" y="3963699"/>
            <a:ext cx="5639890" cy="2345661"/>
            <a:chOff x="5278581" y="3963699"/>
            <a:chExt cx="5639890" cy="2345661"/>
          </a:xfrm>
        </p:grpSpPr>
        <p:pic>
          <p:nvPicPr>
            <p:cNvPr id="6146" name="Picture 2" descr="Diagnostic and Statistical Manual, 5th Ed. (DSM-5) | WPS ..."/>
            <p:cNvPicPr>
              <a:picLocks noChangeAspect="1" noChangeArrowheads="1"/>
            </p:cNvPicPr>
            <p:nvPr/>
          </p:nvPicPr>
          <p:blipFill rotWithShape="1">
            <a:blip r:embed="rId5">
              <a:extLst>
                <a:ext uri="{28A0092B-C50C-407E-A947-70E740481C1C}">
                  <a14:useLocalDpi xmlns:a14="http://schemas.microsoft.com/office/drawing/2010/main" val="0"/>
                </a:ext>
              </a:extLst>
            </a:blip>
            <a:srcRect l="25017" t="14828" r="24649" b="15320"/>
            <a:stretch/>
          </p:blipFill>
          <p:spPr bwMode="auto">
            <a:xfrm>
              <a:off x="5278581" y="3963699"/>
              <a:ext cx="1690256" cy="23456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ile:US CDC logo.svg - Wik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1116" y="4815530"/>
              <a:ext cx="1977355" cy="149383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E Newswire: Mayo Clinic Researchers Use Human Vaccine to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8837" y="4034271"/>
              <a:ext cx="3949634" cy="78125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File:Beck Institute for Cognitive Behavior Therapy logo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8837" y="5233321"/>
              <a:ext cx="1972279" cy="658248"/>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59355"/>
      </p:ext>
    </p:extLst>
  </p:cSld>
  <p:clrMapOvr>
    <a:masterClrMapping/>
  </p:clrMapOvr>
  <mc:AlternateContent xmlns:mc="http://schemas.openxmlformats.org/markup-compatibility/2006">
    <mc:Choice xmlns:p14="http://schemas.microsoft.com/office/powerpoint/2010/main" Requires="p14">
      <p:transition spd="med" p14:dur="700" advTm="51656">
        <p:fade/>
      </p:transition>
    </mc:Choice>
    <mc:Fallback>
      <p:transition spd="med" advTm="516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what, and why?</a:t>
            </a:r>
            <a:endParaRPr lang="en-US" dirty="0"/>
          </a:p>
        </p:txBody>
      </p:sp>
      <p:sp>
        <p:nvSpPr>
          <p:cNvPr id="3" name="Content Placeholder 2"/>
          <p:cNvSpPr>
            <a:spLocks noGrp="1"/>
          </p:cNvSpPr>
          <p:nvPr>
            <p:ph idx="1"/>
          </p:nvPr>
        </p:nvSpPr>
        <p:spPr>
          <a:xfrm>
            <a:off x="4570893" y="1787235"/>
            <a:ext cx="7621107" cy="5264728"/>
          </a:xfrm>
        </p:spPr>
        <p:txBody>
          <a:bodyPr>
            <a:noAutofit/>
          </a:bodyPr>
          <a:lstStyle/>
          <a:p>
            <a:pPr>
              <a:lnSpc>
                <a:spcPct val="150000"/>
              </a:lnSpc>
              <a:buFont typeface="Wingdings" panose="05000000000000000000" pitchFamily="2" charset="2"/>
              <a:buChar char="v"/>
            </a:pPr>
            <a:r>
              <a:rPr lang="en-US" sz="2800" dirty="0" smtClean="0"/>
              <a:t> Dyslexia</a:t>
            </a:r>
          </a:p>
          <a:p>
            <a:pPr lvl="1">
              <a:lnSpc>
                <a:spcPct val="150000"/>
              </a:lnSpc>
              <a:buFont typeface="Wingdings" panose="05000000000000000000" pitchFamily="2" charset="2"/>
              <a:buChar char="v"/>
            </a:pPr>
            <a:r>
              <a:rPr lang="en-US" sz="2800" dirty="0"/>
              <a:t> </a:t>
            </a:r>
            <a:r>
              <a:rPr lang="en-US" sz="2000" dirty="0" smtClean="0"/>
              <a:t>Linked with ADHD, anxiety, and depression </a:t>
            </a:r>
            <a:r>
              <a:rPr lang="en-US" sz="1600" dirty="0" smtClean="0"/>
              <a:t>(Hendren et al., 2018)</a:t>
            </a:r>
            <a:endParaRPr lang="en-US" sz="1600" dirty="0" smtClean="0"/>
          </a:p>
          <a:p>
            <a:pPr>
              <a:lnSpc>
                <a:spcPct val="150000"/>
              </a:lnSpc>
              <a:buFont typeface="Wingdings" panose="05000000000000000000" pitchFamily="2" charset="2"/>
              <a:buChar char="v"/>
            </a:pPr>
            <a:r>
              <a:rPr lang="en-US" sz="2800" dirty="0"/>
              <a:t> </a:t>
            </a:r>
            <a:r>
              <a:rPr lang="en-US" sz="2800" dirty="0" smtClean="0"/>
              <a:t>ADHD</a:t>
            </a:r>
          </a:p>
          <a:p>
            <a:pPr lvl="1">
              <a:lnSpc>
                <a:spcPct val="150000"/>
              </a:lnSpc>
              <a:buFont typeface="Wingdings" panose="05000000000000000000" pitchFamily="2" charset="2"/>
              <a:buChar char="v"/>
            </a:pPr>
            <a:r>
              <a:rPr lang="en-US" sz="2800" dirty="0"/>
              <a:t> </a:t>
            </a:r>
            <a:r>
              <a:rPr lang="en-US" sz="2000" dirty="0" smtClean="0"/>
              <a:t>80% of adults have at least 1 psychiatric disorder </a:t>
            </a:r>
            <a:r>
              <a:rPr lang="en-US" sz="1600" dirty="0" smtClean="0"/>
              <a:t>(</a:t>
            </a:r>
            <a:r>
              <a:rPr lang="en-US" sz="1600" dirty="0" err="1" smtClean="0"/>
              <a:t>Katzman</a:t>
            </a:r>
            <a:r>
              <a:rPr lang="en-US" sz="1600" dirty="0" smtClean="0"/>
              <a:t> et al., 2017)</a:t>
            </a:r>
          </a:p>
          <a:p>
            <a:pPr>
              <a:lnSpc>
                <a:spcPct val="150000"/>
              </a:lnSpc>
              <a:buFont typeface="Wingdings" panose="05000000000000000000" pitchFamily="2" charset="2"/>
              <a:buChar char="v"/>
            </a:pPr>
            <a:r>
              <a:rPr lang="en-US" sz="2800" dirty="0"/>
              <a:t> </a:t>
            </a:r>
            <a:r>
              <a:rPr lang="en-US" sz="2800" dirty="0" smtClean="0"/>
              <a:t>ASD</a:t>
            </a:r>
          </a:p>
          <a:p>
            <a:pPr lvl="1">
              <a:lnSpc>
                <a:spcPct val="150000"/>
              </a:lnSpc>
              <a:buFont typeface="Wingdings" panose="05000000000000000000" pitchFamily="2" charset="2"/>
              <a:buChar char="v"/>
            </a:pPr>
            <a:r>
              <a:rPr lang="en-US" sz="2800" dirty="0"/>
              <a:t> </a:t>
            </a:r>
            <a:r>
              <a:rPr lang="en-US" sz="2000" dirty="0" smtClean="0"/>
              <a:t>Often occurs with anxiety and depression </a:t>
            </a:r>
            <a:r>
              <a:rPr lang="en-US" sz="1600" dirty="0" smtClean="0"/>
              <a:t>(APA, 2013)</a:t>
            </a:r>
            <a:endParaRPr lang="en-US" sz="1600" dirty="0"/>
          </a:p>
        </p:txBody>
      </p:sp>
      <p:grpSp>
        <p:nvGrpSpPr>
          <p:cNvPr id="5" name="Group 4"/>
          <p:cNvGrpSpPr/>
          <p:nvPr/>
        </p:nvGrpSpPr>
        <p:grpSpPr>
          <a:xfrm>
            <a:off x="622346" y="2084832"/>
            <a:ext cx="3740727" cy="4315910"/>
            <a:chOff x="7827818" y="1838392"/>
            <a:chExt cx="3740727" cy="4315910"/>
          </a:xfrm>
        </p:grpSpPr>
        <p:pic>
          <p:nvPicPr>
            <p:cNvPr id="7170" name="Picture 2" descr="Moderate learning difficulties: Advanced traini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1780" y="1838392"/>
              <a:ext cx="3352802" cy="37311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27818" y="5569527"/>
              <a:ext cx="3740727" cy="584775"/>
            </a:xfrm>
            <a:prstGeom prst="rect">
              <a:avLst/>
            </a:prstGeom>
            <a:noFill/>
          </p:spPr>
          <p:txBody>
            <a:bodyPr wrap="square" rtlCol="0">
              <a:spAutoFit/>
            </a:bodyPr>
            <a:lstStyle/>
            <a:p>
              <a:r>
                <a:rPr lang="en-US" sz="1600" dirty="0" smtClean="0"/>
                <a:t>1 in 8 people are considered Neurodiverse</a:t>
              </a:r>
            </a:p>
            <a:p>
              <a:pPr algn="ctr"/>
              <a:r>
                <a:rPr lang="en-US" sz="1600" dirty="0" smtClean="0"/>
                <a:t>(Sargent, </a:t>
              </a:r>
              <a:r>
                <a:rPr lang="en-US" sz="1600" dirty="0" err="1" smtClean="0"/>
                <a:t>n.d.</a:t>
              </a:r>
              <a:r>
                <a:rPr lang="en-US" sz="1600" dirty="0" smtClean="0"/>
                <a:t>)</a:t>
              </a:r>
              <a:endParaRPr lang="en-US" sz="1600" dirty="0"/>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752998"/>
      </p:ext>
    </p:extLst>
  </p:cSld>
  <p:clrMapOvr>
    <a:masterClrMapping/>
  </p:clrMapOvr>
  <mc:AlternateContent xmlns:mc="http://schemas.openxmlformats.org/markup-compatibility/2006">
    <mc:Choice xmlns:p14="http://schemas.microsoft.com/office/powerpoint/2010/main" Requires="p14">
      <p:transition spd="med" p14:dur="700" advTm="104267">
        <p:fade/>
      </p:transition>
    </mc:Choice>
    <mc:Fallback>
      <p:transition spd="med" advTm="1042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Psychology framework: UDL</a:t>
            </a:r>
            <a:endParaRPr lang="en-US" dirty="0"/>
          </a:p>
        </p:txBody>
      </p:sp>
      <p:sp>
        <p:nvSpPr>
          <p:cNvPr id="3" name="Content Placeholder 2"/>
          <p:cNvSpPr>
            <a:spLocks noGrp="1"/>
          </p:cNvSpPr>
          <p:nvPr>
            <p:ph idx="1"/>
          </p:nvPr>
        </p:nvSpPr>
        <p:spPr>
          <a:xfrm>
            <a:off x="1024129" y="2286000"/>
            <a:ext cx="5691632" cy="4023360"/>
          </a:xfrm>
        </p:spPr>
        <p:txBody>
          <a:bodyPr>
            <a:normAutofit/>
          </a:bodyPr>
          <a:lstStyle/>
          <a:p>
            <a:pPr>
              <a:lnSpc>
                <a:spcPct val="200000"/>
              </a:lnSpc>
              <a:buFont typeface="Wingdings" panose="05000000000000000000" pitchFamily="2" charset="2"/>
              <a:buChar char="v"/>
            </a:pPr>
            <a:r>
              <a:rPr lang="en-US" sz="2400" dirty="0" smtClean="0"/>
              <a:t>Universal Design for Learning</a:t>
            </a:r>
          </a:p>
          <a:p>
            <a:pPr lvl="1">
              <a:lnSpc>
                <a:spcPct val="200000"/>
              </a:lnSpc>
              <a:buFont typeface="Wingdings" panose="05000000000000000000" pitchFamily="2" charset="2"/>
              <a:buChar char="v"/>
            </a:pPr>
            <a:r>
              <a:rPr lang="en-US" sz="2000" dirty="0" smtClean="0"/>
              <a:t>“A set of concrete suggestions that can be applied to any discipline or domain to ensure that all learners can access and participate in meaningful, challenging learning opportunities.” (CAST 2018)</a:t>
            </a:r>
            <a:endParaRPr lang="en-US" sz="2000" dirty="0"/>
          </a:p>
        </p:txBody>
      </p:sp>
      <p:pic>
        <p:nvPicPr>
          <p:cNvPr id="5" name="Picture 4"/>
          <p:cNvPicPr/>
          <p:nvPr/>
        </p:nvPicPr>
        <p:blipFill rotWithShape="1">
          <a:blip r:embed="rId5">
            <a:extLst>
              <a:ext uri="{28A0092B-C50C-407E-A947-70E740481C1C}">
                <a14:useLocalDpi xmlns:a14="http://schemas.microsoft.com/office/drawing/2010/main" val="0"/>
              </a:ext>
            </a:extLst>
          </a:blip>
          <a:srcRect l="1258" t="1" b="1476"/>
          <a:stretch/>
        </p:blipFill>
        <p:spPr>
          <a:xfrm>
            <a:off x="6892290" y="1714818"/>
            <a:ext cx="4994910" cy="473678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93309757"/>
      </p:ext>
    </p:extLst>
  </p:cSld>
  <p:clrMapOvr>
    <a:masterClrMapping/>
  </p:clrMapOvr>
  <mc:AlternateContent xmlns:mc="http://schemas.openxmlformats.org/markup-compatibility/2006">
    <mc:Choice xmlns:p14="http://schemas.microsoft.com/office/powerpoint/2010/main" Requires="p14">
      <p:transition spd="med" p14:dur="700" advTm="40862">
        <p:fade/>
      </p:transition>
    </mc:Choice>
    <mc:Fallback>
      <p:transition spd="med" advTm="408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UDL Works at                       …</a:t>
            </a:r>
            <a:endParaRPr lang="en-US" dirty="0"/>
          </a:p>
        </p:txBody>
      </p:sp>
      <p:pic>
        <p:nvPicPr>
          <p:cNvPr id="1026" name="Picture 2" descr="Landmark College - Acalog AC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3427" y="-355592"/>
            <a:ext cx="28575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152222" y="2084832"/>
            <a:ext cx="4265939" cy="3917629"/>
            <a:chOff x="742789" y="2060090"/>
            <a:chExt cx="4511106" cy="4200428"/>
          </a:xfrm>
        </p:grpSpPr>
        <p:grpSp>
          <p:nvGrpSpPr>
            <p:cNvPr id="6" name="Group 5"/>
            <p:cNvGrpSpPr/>
            <p:nvPr/>
          </p:nvGrpSpPr>
          <p:grpSpPr>
            <a:xfrm>
              <a:off x="742789" y="2060090"/>
              <a:ext cx="2235508" cy="2294921"/>
              <a:chOff x="453101" y="2058715"/>
              <a:chExt cx="2265529" cy="2324248"/>
            </a:xfrm>
          </p:grpSpPr>
          <p:pic>
            <p:nvPicPr>
              <p:cNvPr id="1028" name="Picture 4" descr="Free Hands Clip Art Pictures - Cliparti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304" y="2058715"/>
                <a:ext cx="1987124" cy="1933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3101" y="4013631"/>
                <a:ext cx="2265529" cy="369332"/>
              </a:xfrm>
              <a:prstGeom prst="rect">
                <a:avLst/>
              </a:prstGeom>
              <a:noFill/>
            </p:spPr>
            <p:txBody>
              <a:bodyPr wrap="square" rtlCol="0">
                <a:spAutoFit/>
              </a:bodyPr>
              <a:lstStyle/>
              <a:p>
                <a:pPr algn="ctr"/>
                <a:r>
                  <a:rPr lang="en-US" dirty="0" smtClean="0"/>
                  <a:t>Kinesthetic Learning</a:t>
                </a:r>
                <a:endParaRPr lang="en-US" dirty="0"/>
              </a:p>
            </p:txBody>
          </p:sp>
        </p:grpSp>
        <p:grpSp>
          <p:nvGrpSpPr>
            <p:cNvPr id="8" name="Group 7"/>
            <p:cNvGrpSpPr/>
            <p:nvPr/>
          </p:nvGrpSpPr>
          <p:grpSpPr>
            <a:xfrm>
              <a:off x="3247675" y="2318547"/>
              <a:ext cx="2006220" cy="2073470"/>
              <a:chOff x="3110018" y="2264026"/>
              <a:chExt cx="2006220" cy="2073470"/>
            </a:xfrm>
          </p:grpSpPr>
          <p:pic>
            <p:nvPicPr>
              <p:cNvPr id="1032" name="Picture 8" descr="Listening Ears Clip Art - Cliparts.c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7014" y="2264026"/>
                <a:ext cx="1352229" cy="15846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10018" y="3968164"/>
                <a:ext cx="2006220" cy="369332"/>
              </a:xfrm>
              <a:prstGeom prst="rect">
                <a:avLst/>
              </a:prstGeom>
              <a:noFill/>
            </p:spPr>
            <p:txBody>
              <a:bodyPr wrap="square" rtlCol="0">
                <a:spAutoFit/>
              </a:bodyPr>
              <a:lstStyle/>
              <a:p>
                <a:pPr algn="ctr"/>
                <a:r>
                  <a:rPr lang="en-US" dirty="0" smtClean="0"/>
                  <a:t>Auditory Learning</a:t>
                </a:r>
                <a:endParaRPr lang="en-US" dirty="0"/>
              </a:p>
            </p:txBody>
          </p:sp>
        </p:grpSp>
        <p:grpSp>
          <p:nvGrpSpPr>
            <p:cNvPr id="10" name="Group 9"/>
            <p:cNvGrpSpPr/>
            <p:nvPr/>
          </p:nvGrpSpPr>
          <p:grpSpPr>
            <a:xfrm>
              <a:off x="1878393" y="4561103"/>
              <a:ext cx="2303274" cy="1699415"/>
              <a:chOff x="1586337" y="4624217"/>
              <a:chExt cx="2688609" cy="1617411"/>
            </a:xfrm>
          </p:grpSpPr>
          <p:pic>
            <p:nvPicPr>
              <p:cNvPr id="1034" name="Picture 10" descr="Visual clipart - Clipgrou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9744" y="4624217"/>
                <a:ext cx="2201797" cy="11795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86337" y="5872296"/>
                <a:ext cx="2688609" cy="369332"/>
              </a:xfrm>
              <a:prstGeom prst="rect">
                <a:avLst/>
              </a:prstGeom>
              <a:noFill/>
            </p:spPr>
            <p:txBody>
              <a:bodyPr wrap="square" rtlCol="0">
                <a:spAutoFit/>
              </a:bodyPr>
              <a:lstStyle/>
              <a:p>
                <a:pPr algn="ctr"/>
                <a:r>
                  <a:rPr lang="en-US" dirty="0" smtClean="0"/>
                  <a:t>Visual Learning</a:t>
                </a:r>
                <a:endParaRPr lang="en-US" dirty="0"/>
              </a:p>
            </p:txBody>
          </p:sp>
        </p:grpSp>
      </p:grpSp>
      <p:grpSp>
        <p:nvGrpSpPr>
          <p:cNvPr id="3" name="Group 2"/>
          <p:cNvGrpSpPr/>
          <p:nvPr/>
        </p:nvGrpSpPr>
        <p:grpSpPr>
          <a:xfrm>
            <a:off x="6768871" y="2241362"/>
            <a:ext cx="4177386" cy="3627645"/>
            <a:chOff x="6768871" y="2241362"/>
            <a:chExt cx="4177386" cy="3627645"/>
          </a:xfrm>
        </p:grpSpPr>
        <p:pic>
          <p:nvPicPr>
            <p:cNvPr id="1036" name="Picture 12" descr="Office Chair Clip Art at Clker.com - vector clip art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8871" y="2241362"/>
              <a:ext cx="1122337" cy="18864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Audio Recording Cliparts, Download Free Clip 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9837" y="3988661"/>
              <a:ext cx="1446420" cy="18803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lorful Natural Tree Vector Clipart image - Free stock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73605" y="2719823"/>
              <a:ext cx="2057901" cy="216804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9356790"/>
      </p:ext>
    </p:extLst>
  </p:cSld>
  <p:clrMapOvr>
    <a:masterClrMapping/>
  </p:clrMapOvr>
  <mc:AlternateContent xmlns:mc="http://schemas.openxmlformats.org/markup-compatibility/2006">
    <mc:Choice xmlns:p14="http://schemas.microsoft.com/office/powerpoint/2010/main" Requires="p14">
      <p:transition spd="med" p14:dur="700" advTm="30652">
        <p:fade/>
      </p:transition>
    </mc:Choice>
    <mc:Fallback>
      <p:transition spd="med" advTm="30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25907</TotalTime>
  <Words>2919</Words>
  <Application>Microsoft Office PowerPoint</Application>
  <PresentationFormat>Widescreen</PresentationFormat>
  <Paragraphs>188</Paragraphs>
  <Slides>22</Slides>
  <Notes>18</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Tw Cen MT</vt:lpstr>
      <vt:lpstr>Tw Cen MT Condensed</vt:lpstr>
      <vt:lpstr>Wingdings</vt:lpstr>
      <vt:lpstr>Wingdings 3</vt:lpstr>
      <vt:lpstr>Integral</vt:lpstr>
      <vt:lpstr>Adapting cbt for neurodiversity</vt:lpstr>
      <vt:lpstr>Why psychology?</vt:lpstr>
      <vt:lpstr>Why do we do what we do?</vt:lpstr>
      <vt:lpstr>Choosing my topic</vt:lpstr>
      <vt:lpstr>Application question</vt:lpstr>
      <vt:lpstr>methods</vt:lpstr>
      <vt:lpstr>Who, what, and why?</vt:lpstr>
      <vt:lpstr>Psychology framework: UDL</vt:lpstr>
      <vt:lpstr>UDL Works at                       …</vt:lpstr>
      <vt:lpstr>… So why not for cbt?</vt:lpstr>
      <vt:lpstr>application</vt:lpstr>
      <vt:lpstr>Application: identifying troubling situations</vt:lpstr>
      <vt:lpstr>Application: Creating awareness of thoughts and emotions</vt:lpstr>
      <vt:lpstr>Application: reducing negative thoughts</vt:lpstr>
      <vt:lpstr>Application: Reshaping negative thoughts</vt:lpstr>
      <vt:lpstr>limitations</vt:lpstr>
      <vt:lpstr>What did I learn?</vt:lpstr>
      <vt:lpstr>Photo credits (in order of appearance)</vt:lpstr>
      <vt:lpstr>PowerPoint Presentation</vt:lpstr>
      <vt:lpstr>PowerPoint Presentation</vt:lpstr>
      <vt:lpstr>Works cited</vt:lpstr>
      <vt:lpstr>Any questions?</vt:lpstr>
    </vt:vector>
  </TitlesOfParts>
  <Company>Landmark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project</dc:title>
  <dc:creator>Emily King</dc:creator>
  <cp:lastModifiedBy>Emily King</cp:lastModifiedBy>
  <cp:revision>94</cp:revision>
  <dcterms:created xsi:type="dcterms:W3CDTF">2021-04-08T13:49:19Z</dcterms:created>
  <dcterms:modified xsi:type="dcterms:W3CDTF">2021-04-26T13:40:29Z</dcterms:modified>
</cp:coreProperties>
</file>